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handoutMasterIdLst>
    <p:handoutMasterId r:id="rId21"/>
  </p:handoutMasterIdLst>
  <p:sldIdLst>
    <p:sldId id="256" r:id="rId2"/>
    <p:sldId id="257" r:id="rId3"/>
    <p:sldId id="258" r:id="rId4"/>
    <p:sldId id="272" r:id="rId5"/>
    <p:sldId id="273" r:id="rId6"/>
    <p:sldId id="259" r:id="rId7"/>
    <p:sldId id="264" r:id="rId8"/>
    <p:sldId id="265" r:id="rId9"/>
    <p:sldId id="261" r:id="rId10"/>
    <p:sldId id="267" r:id="rId11"/>
    <p:sldId id="268" r:id="rId12"/>
    <p:sldId id="270" r:id="rId13"/>
    <p:sldId id="271" r:id="rId14"/>
    <p:sldId id="260" r:id="rId15"/>
    <p:sldId id="274" r:id="rId16"/>
    <p:sldId id="266" r:id="rId17"/>
    <p:sldId id="262" r:id="rId18"/>
    <p:sldId id="263" r:id="rId1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B6FD"/>
    <a:srgbClr val="0375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68" autoAdjust="0"/>
    <p:restoredTop sz="94660"/>
  </p:normalViewPr>
  <p:slideViewPr>
    <p:cSldViewPr>
      <p:cViewPr>
        <p:scale>
          <a:sx n="66" d="100"/>
          <a:sy n="66" d="100"/>
        </p:scale>
        <p:origin x="-2934" y="-14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2757" tIns="46378" rIns="92757" bIns="46378" rtlCol="0"/>
          <a:lstStyle>
            <a:lvl1pPr algn="l">
              <a:defRPr sz="1200"/>
            </a:lvl1pPr>
          </a:lstStyle>
          <a:p>
            <a:r>
              <a:rPr lang="en-US" smtClean="0"/>
              <a:t>Student Affairs 101</a:t>
            </a:r>
            <a:endParaRPr lang="en-US" dirty="0"/>
          </a:p>
        </p:txBody>
      </p:sp>
      <p:sp>
        <p:nvSpPr>
          <p:cNvPr id="3" name="Date Placeholder 2"/>
          <p:cNvSpPr>
            <a:spLocks noGrp="1"/>
          </p:cNvSpPr>
          <p:nvPr>
            <p:ph type="dt" sz="quarter" idx="1"/>
          </p:nvPr>
        </p:nvSpPr>
        <p:spPr>
          <a:xfrm>
            <a:off x="3884613" y="1"/>
            <a:ext cx="2971800" cy="464820"/>
          </a:xfrm>
          <a:prstGeom prst="rect">
            <a:avLst/>
          </a:prstGeom>
        </p:spPr>
        <p:txBody>
          <a:bodyPr vert="horz" lIns="92757" tIns="46378" rIns="92757" bIns="46378" rtlCol="0"/>
          <a:lstStyle>
            <a:lvl1pPr algn="r">
              <a:defRPr sz="1200"/>
            </a:lvl1pPr>
          </a:lstStyle>
          <a:p>
            <a:r>
              <a:rPr lang="en-US" smtClean="0"/>
              <a:t>5/30/2012</a:t>
            </a:r>
            <a:endParaRPr lang="en-US" dirty="0"/>
          </a:p>
        </p:txBody>
      </p:sp>
      <p:sp>
        <p:nvSpPr>
          <p:cNvPr id="4" name="Footer Placeholder 3"/>
          <p:cNvSpPr>
            <a:spLocks noGrp="1"/>
          </p:cNvSpPr>
          <p:nvPr>
            <p:ph type="ftr" sz="quarter" idx="2"/>
          </p:nvPr>
        </p:nvSpPr>
        <p:spPr>
          <a:xfrm>
            <a:off x="0" y="8829968"/>
            <a:ext cx="2971800" cy="464820"/>
          </a:xfrm>
          <a:prstGeom prst="rect">
            <a:avLst/>
          </a:prstGeom>
        </p:spPr>
        <p:txBody>
          <a:bodyPr vert="horz" lIns="92757" tIns="46378" rIns="92757" bIns="4637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8"/>
            <a:ext cx="2971800" cy="464820"/>
          </a:xfrm>
          <a:prstGeom prst="rect">
            <a:avLst/>
          </a:prstGeom>
        </p:spPr>
        <p:txBody>
          <a:bodyPr vert="horz" lIns="92757" tIns="46378" rIns="92757" bIns="46378" rtlCol="0" anchor="b"/>
          <a:lstStyle>
            <a:lvl1pPr algn="r">
              <a:defRPr sz="1200"/>
            </a:lvl1pPr>
          </a:lstStyle>
          <a:p>
            <a:fld id="{737129D6-E434-4AFE-8AC2-FA0D377430EA}" type="slidenum">
              <a:rPr lang="en-US" smtClean="0"/>
              <a:t>‹#›</a:t>
            </a:fld>
            <a:endParaRPr lang="en-US" dirty="0"/>
          </a:p>
        </p:txBody>
      </p:sp>
    </p:spTree>
    <p:extLst>
      <p:ext uri="{BB962C8B-B14F-4D97-AF65-F5344CB8AC3E}">
        <p14:creationId xmlns:p14="http://schemas.microsoft.com/office/powerpoint/2010/main" val="841841232"/>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2757" tIns="46378" rIns="92757" bIns="46378" rtlCol="0"/>
          <a:lstStyle>
            <a:lvl1pPr algn="l">
              <a:defRPr sz="1200"/>
            </a:lvl1pPr>
          </a:lstStyle>
          <a:p>
            <a:r>
              <a:rPr lang="en-US" smtClean="0"/>
              <a:t>Student Affairs 101</a:t>
            </a:r>
            <a:endParaRPr lang="en-US" dirty="0"/>
          </a:p>
        </p:txBody>
      </p:sp>
      <p:sp>
        <p:nvSpPr>
          <p:cNvPr id="3" name="Date Placeholder 2"/>
          <p:cNvSpPr>
            <a:spLocks noGrp="1"/>
          </p:cNvSpPr>
          <p:nvPr>
            <p:ph type="dt" idx="1"/>
          </p:nvPr>
        </p:nvSpPr>
        <p:spPr>
          <a:xfrm>
            <a:off x="3884613" y="1"/>
            <a:ext cx="2971800" cy="464820"/>
          </a:xfrm>
          <a:prstGeom prst="rect">
            <a:avLst/>
          </a:prstGeom>
        </p:spPr>
        <p:txBody>
          <a:bodyPr vert="horz" lIns="92757" tIns="46378" rIns="92757" bIns="46378" rtlCol="0"/>
          <a:lstStyle>
            <a:lvl1pPr algn="r">
              <a:defRPr sz="1200"/>
            </a:lvl1pPr>
          </a:lstStyle>
          <a:p>
            <a:r>
              <a:rPr lang="en-US" smtClean="0"/>
              <a:t>5/30/2012</a:t>
            </a:r>
            <a:endParaRPr lang="en-US" dirty="0"/>
          </a:p>
        </p:txBody>
      </p:sp>
      <p:sp>
        <p:nvSpPr>
          <p:cNvPr id="4" name="Slide Image Placeholder 3"/>
          <p:cNvSpPr>
            <a:spLocks noGrp="1" noRot="1" noChangeAspect="1"/>
          </p:cNvSpPr>
          <p:nvPr>
            <p:ph type="sldImg" idx="2"/>
          </p:nvPr>
        </p:nvSpPr>
        <p:spPr>
          <a:xfrm>
            <a:off x="1104900" y="695325"/>
            <a:ext cx="4648200" cy="3487738"/>
          </a:xfrm>
          <a:prstGeom prst="rect">
            <a:avLst/>
          </a:prstGeom>
          <a:noFill/>
          <a:ln w="12700">
            <a:solidFill>
              <a:prstClr val="black"/>
            </a:solidFill>
          </a:ln>
        </p:spPr>
        <p:txBody>
          <a:bodyPr vert="horz" lIns="92757" tIns="46378" rIns="92757" bIns="46378"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757" tIns="46378" rIns="92757" bIns="4637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71800" cy="464820"/>
          </a:xfrm>
          <a:prstGeom prst="rect">
            <a:avLst/>
          </a:prstGeom>
        </p:spPr>
        <p:txBody>
          <a:bodyPr vert="horz" lIns="92757" tIns="46378" rIns="92757" bIns="4637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8"/>
            <a:ext cx="2971800" cy="464820"/>
          </a:xfrm>
          <a:prstGeom prst="rect">
            <a:avLst/>
          </a:prstGeom>
        </p:spPr>
        <p:txBody>
          <a:bodyPr vert="horz" lIns="92757" tIns="46378" rIns="92757" bIns="46378" rtlCol="0" anchor="b"/>
          <a:lstStyle>
            <a:lvl1pPr algn="r">
              <a:defRPr sz="1200"/>
            </a:lvl1pPr>
          </a:lstStyle>
          <a:p>
            <a:fld id="{F5B5BDD8-62B7-4FAB-A6B0-B227CF5614BC}" type="slidenum">
              <a:rPr lang="en-US" smtClean="0"/>
              <a:t>‹#›</a:t>
            </a:fld>
            <a:endParaRPr lang="en-US" dirty="0"/>
          </a:p>
        </p:txBody>
      </p:sp>
    </p:spTree>
    <p:extLst>
      <p:ext uri="{BB962C8B-B14F-4D97-AF65-F5344CB8AC3E}">
        <p14:creationId xmlns:p14="http://schemas.microsoft.com/office/powerpoint/2010/main" val="129874634"/>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Student Affairs 101</a:t>
            </a:r>
            <a:endParaRPr lang="en-US" dirty="0"/>
          </a:p>
        </p:txBody>
      </p:sp>
      <p:sp>
        <p:nvSpPr>
          <p:cNvPr id="5" name="Date Placeholder 4"/>
          <p:cNvSpPr>
            <a:spLocks noGrp="1"/>
          </p:cNvSpPr>
          <p:nvPr>
            <p:ph type="dt" idx="11"/>
          </p:nvPr>
        </p:nvSpPr>
        <p:spPr/>
        <p:txBody>
          <a:bodyPr/>
          <a:lstStyle/>
          <a:p>
            <a:r>
              <a:rPr lang="en-US" smtClean="0"/>
              <a:t>5/30/2012</a:t>
            </a:r>
            <a:endParaRPr lang="en-US" dirty="0"/>
          </a:p>
        </p:txBody>
      </p:sp>
      <p:sp>
        <p:nvSpPr>
          <p:cNvPr id="6" name="Slide Number Placeholder 5"/>
          <p:cNvSpPr>
            <a:spLocks noGrp="1"/>
          </p:cNvSpPr>
          <p:nvPr>
            <p:ph type="sldNum" sz="quarter" idx="12"/>
          </p:nvPr>
        </p:nvSpPr>
        <p:spPr/>
        <p:txBody>
          <a:bodyPr/>
          <a:lstStyle/>
          <a:p>
            <a:fld id="{F5B5BDD8-62B7-4FAB-A6B0-B227CF5614BC}" type="slidenum">
              <a:rPr lang="en-US" smtClean="0"/>
              <a:t>1</a:t>
            </a:fld>
            <a:endParaRPr lang="en-US" dirty="0"/>
          </a:p>
        </p:txBody>
      </p:sp>
    </p:spTree>
    <p:extLst>
      <p:ext uri="{BB962C8B-B14F-4D97-AF65-F5344CB8AC3E}">
        <p14:creationId xmlns:p14="http://schemas.microsoft.com/office/powerpoint/2010/main" val="639066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C61A66-2DD8-4750-8A8B-05CF68C83FF7}" type="datetimeFigureOut">
              <a:rPr lang="en-US" smtClean="0"/>
              <a:t>5/29/2012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4E21C9-8E05-4D94-9E27-1329AA76DDD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C61A66-2DD8-4750-8A8B-05CF68C83FF7}" type="datetimeFigureOut">
              <a:rPr lang="en-US" smtClean="0"/>
              <a:t>5/29/2012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4E21C9-8E05-4D94-9E27-1329AA76DDD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C61A66-2DD8-4750-8A8B-05CF68C83FF7}" type="datetimeFigureOut">
              <a:rPr lang="en-US" smtClean="0"/>
              <a:t>5/29/2012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4E21C9-8E05-4D94-9E27-1329AA76DDD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32C61A66-2DD8-4750-8A8B-05CF68C83FF7}" type="datetimeFigureOut">
              <a:rPr lang="en-US" smtClean="0"/>
              <a:t>5/29/2012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4E21C9-8E05-4D94-9E27-1329AA76DDD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C61A66-2DD8-4750-8A8B-05CF68C83FF7}" type="datetimeFigureOut">
              <a:rPr lang="en-US" smtClean="0"/>
              <a:t>5/29/2012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4E21C9-8E05-4D94-9E27-1329AA76DDD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C61A66-2DD8-4750-8A8B-05CF68C83FF7}" type="datetimeFigureOut">
              <a:rPr lang="en-US" smtClean="0"/>
              <a:t>5/29/2012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4E21C9-8E05-4D94-9E27-1329AA76DDD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C61A66-2DD8-4750-8A8B-05CF68C83FF7}" type="datetimeFigureOut">
              <a:rPr lang="en-US" smtClean="0"/>
              <a:t>5/29/2012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84E21C9-8E05-4D94-9E27-1329AA76DDD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C61A66-2DD8-4750-8A8B-05CF68C83FF7}" type="datetimeFigureOut">
              <a:rPr lang="en-US" smtClean="0"/>
              <a:t>5/29/2012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4E21C9-8E05-4D94-9E27-1329AA76DDD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C61A66-2DD8-4750-8A8B-05CF68C83FF7}" type="datetimeFigureOut">
              <a:rPr lang="en-US" smtClean="0"/>
              <a:t>5/29/2012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84E21C9-8E05-4D94-9E27-1329AA76DDD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C61A66-2DD8-4750-8A8B-05CF68C83FF7}" type="datetimeFigureOut">
              <a:rPr lang="en-US" smtClean="0"/>
              <a:t>5/29/2012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4E21C9-8E05-4D94-9E27-1329AA76DDD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C61A66-2DD8-4750-8A8B-05CF68C83FF7}" type="datetimeFigureOut">
              <a:rPr lang="en-US" smtClean="0"/>
              <a:t>5/29/2012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4E21C9-8E05-4D94-9E27-1329AA76DDDC}" type="slidenum">
              <a:rPr lang="en-US" smtClean="0"/>
              <a:t>‹#›</a:t>
            </a:fld>
            <a:endParaRPr lang="en-US" dirty="0"/>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dirty="0" smtClean="0"/>
              <a:t>Click icon to add picture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White">
      <p:bgPr>
        <a:gradFill rotWithShape="1">
          <a:gsLst>
            <a:gs pos="0">
              <a:schemeClr val="bg2">
                <a:tint val="97000"/>
                <a:shade val="80000"/>
                <a:hueMod val="110000"/>
                <a:satMod val="120000"/>
              </a:schemeClr>
            </a:gs>
            <a:gs pos="100000">
              <a:srgbClr val="03753F">
                <a:lumMod val="91000"/>
                <a:lumOff val="9000"/>
                <a:alpha val="83000"/>
              </a:srgbClr>
            </a:gs>
          </a:gsLst>
          <a:lin ang="5400000" scaled="1"/>
        </a:gradFill>
        <a:effectLst/>
      </p:bgPr>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32C61A66-2DD8-4750-8A8B-05CF68C83FF7}" type="datetimeFigureOut">
              <a:rPr lang="en-US" smtClean="0"/>
              <a:t>5/29/2012</a:t>
            </a:fld>
            <a:endParaRPr lang="en-US"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E84E21C9-8E05-4D94-9E27-1329AA76DDDC}" type="slidenum">
              <a:rPr lang="en-US" smtClean="0"/>
              <a:t>‹#›</a:t>
            </a:fld>
            <a:endParaRPr lang="en-US" dirty="0"/>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8077200" cy="1470025"/>
          </a:xfrm>
        </p:spPr>
        <p:txBody>
          <a:bodyPr/>
          <a:lstStyle/>
          <a:p>
            <a:pPr algn="ctr"/>
            <a:r>
              <a:rPr lang="en-US" sz="5400" b="1" spc="-140" dirty="0" smtClean="0"/>
              <a:t>Student Affairs 101</a:t>
            </a:r>
            <a:r>
              <a:rPr lang="en-US" sz="3600" b="1" spc="-140" dirty="0"/>
              <a:t/>
            </a:r>
            <a:br>
              <a:rPr lang="en-US" sz="3600" b="1" spc="-140" dirty="0"/>
            </a:br>
            <a:r>
              <a:rPr lang="en-US" sz="2800" i="1" dirty="0"/>
              <a:t>Integrating Student Development Theory </a:t>
            </a:r>
            <a:r>
              <a:rPr lang="en-US" sz="2800" i="1" dirty="0" smtClean="0"/>
              <a:t/>
            </a:r>
            <a:br>
              <a:rPr lang="en-US" sz="2800" i="1" dirty="0" smtClean="0"/>
            </a:br>
            <a:r>
              <a:rPr lang="en-US" sz="2800" i="1" dirty="0" smtClean="0"/>
              <a:t>into </a:t>
            </a:r>
            <a:r>
              <a:rPr lang="en-US" sz="2800" i="1" dirty="0"/>
              <a:t>Higher </a:t>
            </a:r>
            <a:r>
              <a:rPr lang="en-US" sz="2800" i="1" dirty="0" smtClean="0"/>
              <a:t>Education Case Management </a:t>
            </a:r>
            <a:br>
              <a:rPr lang="en-US" sz="2800" i="1" dirty="0" smtClean="0"/>
            </a:br>
            <a:endParaRPr lang="en-US" sz="2900" dirty="0"/>
          </a:p>
        </p:txBody>
      </p:sp>
      <p:sp>
        <p:nvSpPr>
          <p:cNvPr id="3" name="Subtitle 2"/>
          <p:cNvSpPr>
            <a:spLocks noGrp="1"/>
          </p:cNvSpPr>
          <p:nvPr>
            <p:ph type="subTitle" idx="1"/>
          </p:nvPr>
        </p:nvSpPr>
        <p:spPr>
          <a:xfrm>
            <a:off x="990600" y="4267200"/>
            <a:ext cx="7117180" cy="1981200"/>
          </a:xfrm>
        </p:spPr>
        <p:txBody>
          <a:bodyPr>
            <a:normAutofit fontScale="77500" lnSpcReduction="20000"/>
          </a:bodyPr>
          <a:lstStyle/>
          <a:p>
            <a:pPr algn="ctr"/>
            <a:r>
              <a:rPr lang="en-US" sz="3100" dirty="0" smtClean="0"/>
              <a:t>Keith E. </a:t>
            </a:r>
            <a:r>
              <a:rPr lang="en-US" sz="3100" dirty="0" smtClean="0"/>
              <a:t>Robinder</a:t>
            </a:r>
          </a:p>
          <a:p>
            <a:pPr algn="ctr"/>
            <a:r>
              <a:rPr lang="en-US" sz="3100" dirty="0" smtClean="0"/>
              <a:t>Jennifer Van Norman</a:t>
            </a:r>
            <a:endParaRPr lang="en-US" sz="3100" dirty="0"/>
          </a:p>
          <a:p>
            <a:pPr algn="ctr"/>
            <a:r>
              <a:rPr lang="en-US" sz="2800" dirty="0" smtClean="0"/>
              <a:t>May 30, </a:t>
            </a:r>
            <a:r>
              <a:rPr lang="en-US" sz="2800" dirty="0" smtClean="0"/>
              <a:t>2012</a:t>
            </a:r>
          </a:p>
          <a:p>
            <a:pPr algn="ctr"/>
            <a:r>
              <a:rPr lang="en-US" sz="2800" dirty="0" smtClean="0"/>
              <a:t>2012 Higher Education Case Management Roundtable</a:t>
            </a:r>
            <a:endParaRPr lang="en-US" sz="2800" dirty="0" smtClean="0"/>
          </a:p>
        </p:txBody>
      </p:sp>
    </p:spTree>
    <p:extLst>
      <p:ext uri="{BB962C8B-B14F-4D97-AF65-F5344CB8AC3E}">
        <p14:creationId xmlns:p14="http://schemas.microsoft.com/office/powerpoint/2010/main" val="2890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7543800" cy="4800599"/>
          </a:xfrm>
        </p:spPr>
        <p:txBody>
          <a:bodyPr anchor="t">
            <a:normAutofit lnSpcReduction="10000"/>
          </a:bodyPr>
          <a:lstStyle/>
          <a:p>
            <a:pPr marL="0" indent="0">
              <a:buNone/>
            </a:pPr>
            <a:r>
              <a:rPr lang="en-US" sz="3200" b="1" dirty="0" smtClean="0"/>
              <a:t>Key Student Development Theories</a:t>
            </a:r>
          </a:p>
          <a:p>
            <a:pPr marL="0" indent="0">
              <a:buNone/>
            </a:pPr>
            <a:r>
              <a:rPr lang="en-US" sz="2400" dirty="0" smtClean="0"/>
              <a:t>Chickering’s Theory of Identity Development</a:t>
            </a:r>
            <a:endParaRPr lang="en-US" sz="2400" dirty="0"/>
          </a:p>
          <a:p>
            <a:r>
              <a:rPr lang="en-US" sz="2800" spc="-140" dirty="0" smtClean="0"/>
              <a:t> </a:t>
            </a:r>
            <a:r>
              <a:rPr lang="en-US" sz="2400" b="1" spc="-140" dirty="0" smtClean="0"/>
              <a:t>Seven Vectors:</a:t>
            </a:r>
            <a:endParaRPr lang="en-US" sz="2800" b="1" spc="-140" dirty="0" smtClean="0"/>
          </a:p>
          <a:p>
            <a:pPr marL="971550" lvl="1" indent="-514350">
              <a:buFont typeface="+mj-lt"/>
              <a:buAutoNum type="arabicPeriod"/>
            </a:pPr>
            <a:r>
              <a:rPr lang="en-US" sz="2000" spc="-140" dirty="0" smtClean="0"/>
              <a:t>Developing Competence</a:t>
            </a:r>
          </a:p>
          <a:p>
            <a:pPr marL="971550" lvl="1" indent="-514350">
              <a:buFont typeface="+mj-lt"/>
              <a:buAutoNum type="arabicPeriod"/>
            </a:pPr>
            <a:r>
              <a:rPr lang="en-US" sz="2000" spc="-140" dirty="0" smtClean="0"/>
              <a:t>Managing Emotions</a:t>
            </a:r>
          </a:p>
          <a:p>
            <a:pPr marL="971550" lvl="1" indent="-514350">
              <a:buFont typeface="+mj-lt"/>
              <a:buAutoNum type="arabicPeriod"/>
            </a:pPr>
            <a:r>
              <a:rPr lang="en-US" sz="2000" spc="-140" dirty="0" smtClean="0"/>
              <a:t>Moving Through </a:t>
            </a:r>
            <a:r>
              <a:rPr lang="en-US" sz="2000" spc="-140" dirty="0"/>
              <a:t>A</a:t>
            </a:r>
            <a:r>
              <a:rPr lang="en-US" sz="2000" spc="-140" dirty="0" smtClean="0"/>
              <a:t>utonomy </a:t>
            </a:r>
            <a:r>
              <a:rPr lang="en-US" sz="2000" spc="-140" dirty="0"/>
              <a:t>T</a:t>
            </a:r>
            <a:r>
              <a:rPr lang="en-US" sz="2000" spc="-140" dirty="0" smtClean="0"/>
              <a:t>oward </a:t>
            </a:r>
            <a:r>
              <a:rPr lang="en-US" sz="2000" spc="-140" dirty="0"/>
              <a:t>I</a:t>
            </a:r>
            <a:r>
              <a:rPr lang="en-US" sz="2000" spc="-140" dirty="0" smtClean="0"/>
              <a:t>nterdependence</a:t>
            </a:r>
          </a:p>
          <a:p>
            <a:pPr marL="971550" lvl="1" indent="-514350">
              <a:buFont typeface="+mj-lt"/>
              <a:buAutoNum type="arabicPeriod"/>
            </a:pPr>
            <a:r>
              <a:rPr lang="en-US" sz="2000" spc="-140" dirty="0" smtClean="0"/>
              <a:t>Developing Mature Interpersonal Relationships</a:t>
            </a:r>
          </a:p>
          <a:p>
            <a:pPr marL="971550" lvl="1" indent="-514350">
              <a:buFont typeface="+mj-lt"/>
              <a:buAutoNum type="arabicPeriod"/>
            </a:pPr>
            <a:r>
              <a:rPr lang="en-US" sz="2000" spc="-140" dirty="0" smtClean="0"/>
              <a:t>Establishing Identity</a:t>
            </a:r>
          </a:p>
          <a:p>
            <a:pPr marL="971550" lvl="1" indent="-514350">
              <a:buFont typeface="+mj-lt"/>
              <a:buAutoNum type="arabicPeriod"/>
            </a:pPr>
            <a:r>
              <a:rPr lang="en-US" sz="2000" spc="-140" dirty="0" smtClean="0"/>
              <a:t>Developing Purpose</a:t>
            </a:r>
          </a:p>
          <a:p>
            <a:pPr marL="971550" lvl="1" indent="-514350">
              <a:buFont typeface="+mj-lt"/>
              <a:buAutoNum type="arabicPeriod"/>
            </a:pPr>
            <a:r>
              <a:rPr lang="en-US" sz="2000" spc="-140" dirty="0" smtClean="0"/>
              <a:t>Developing Integrity			    (</a:t>
            </a:r>
            <a:r>
              <a:rPr lang="en-US" sz="2000" spc="-140" dirty="0"/>
              <a:t>Chickering and Reisser, 1993)</a:t>
            </a:r>
          </a:p>
          <a:p>
            <a:pPr marL="971550" lvl="1" indent="-514350">
              <a:buFont typeface="+mj-lt"/>
              <a:buAutoNum type="arabicPeriod"/>
            </a:pPr>
            <a:endParaRPr lang="en-US" sz="2000" spc="-140" dirty="0" smtClean="0"/>
          </a:p>
          <a:p>
            <a:pPr marL="971550" lvl="1" indent="-514350">
              <a:buFont typeface="+mj-lt"/>
              <a:buAutoNum type="arabicPeriod"/>
            </a:pPr>
            <a:endParaRPr lang="en-US" sz="2000" spc="-140" dirty="0" smtClean="0"/>
          </a:p>
          <a:p>
            <a:pPr lvl="1"/>
            <a:endParaRPr lang="en-US" sz="2600" spc="-140" dirty="0" smtClean="0"/>
          </a:p>
          <a:p>
            <a:endParaRPr lang="en-US" dirty="0"/>
          </a:p>
        </p:txBody>
      </p:sp>
      <p:sp>
        <p:nvSpPr>
          <p:cNvPr id="6" name="Title 1"/>
          <p:cNvSpPr>
            <a:spLocks noGrp="1"/>
          </p:cNvSpPr>
          <p:nvPr>
            <p:ph type="title"/>
          </p:nvPr>
        </p:nvSpPr>
        <p:spPr>
          <a:xfrm>
            <a:off x="914400" y="381000"/>
            <a:ext cx="7125113" cy="924475"/>
          </a:xfrm>
        </p:spPr>
        <p:txBody>
          <a:bodyPr/>
          <a:lstStyle/>
          <a:p>
            <a:pPr algn="ctr"/>
            <a:r>
              <a:rPr lang="en-US" b="1" dirty="0" smtClean="0">
                <a:solidFill>
                  <a:schemeClr val="accent1">
                    <a:lumMod val="40000"/>
                    <a:lumOff val="60000"/>
                  </a:schemeClr>
                </a:solidFill>
              </a:rPr>
              <a:t>Student Affairs 101:</a:t>
            </a:r>
            <a:br>
              <a:rPr lang="en-US" b="1" dirty="0" smtClean="0">
                <a:solidFill>
                  <a:schemeClr val="accent1">
                    <a:lumMod val="40000"/>
                    <a:lumOff val="60000"/>
                  </a:schemeClr>
                </a:solidFill>
              </a:rPr>
            </a:br>
            <a:r>
              <a:rPr lang="en-US" sz="1800" i="1" dirty="0"/>
              <a:t>Integrating Student Development Theory </a:t>
            </a:r>
            <a:r>
              <a:rPr lang="en-US" sz="1800" i="1" dirty="0" smtClean="0"/>
              <a:t>into </a:t>
            </a:r>
            <a:r>
              <a:rPr lang="en-US" sz="1800" i="1" dirty="0"/>
              <a:t>Case </a:t>
            </a:r>
            <a:r>
              <a:rPr lang="en-US" sz="1800" i="1" dirty="0" smtClean="0"/>
              <a:t>Management</a:t>
            </a:r>
            <a:endParaRPr lang="en-US" sz="2000" spc="-220" dirty="0">
              <a:solidFill>
                <a:schemeClr val="accent1">
                  <a:lumMod val="40000"/>
                  <a:lumOff val="60000"/>
                </a:schemeClr>
              </a:solidFill>
            </a:endParaRPr>
          </a:p>
        </p:txBody>
      </p:sp>
    </p:spTree>
    <p:extLst>
      <p:ext uri="{BB962C8B-B14F-4D97-AF65-F5344CB8AC3E}">
        <p14:creationId xmlns:p14="http://schemas.microsoft.com/office/powerpoint/2010/main" val="1183795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7848600" cy="4800599"/>
          </a:xfrm>
        </p:spPr>
        <p:txBody>
          <a:bodyPr anchor="t">
            <a:normAutofit/>
          </a:bodyPr>
          <a:lstStyle/>
          <a:p>
            <a:pPr marL="0" indent="0">
              <a:buNone/>
            </a:pPr>
            <a:r>
              <a:rPr lang="en-US" sz="3200" b="1" dirty="0" smtClean="0"/>
              <a:t>Key Student Development Theories</a:t>
            </a:r>
          </a:p>
          <a:p>
            <a:pPr marL="0" indent="0">
              <a:buNone/>
            </a:pPr>
            <a:r>
              <a:rPr lang="en-US" sz="2400" dirty="0" smtClean="0"/>
              <a:t>Perry’s Theory of Intellectual and Ethical Development</a:t>
            </a:r>
          </a:p>
          <a:p>
            <a:r>
              <a:rPr lang="en-US" sz="2400" b="1" spc="-140" dirty="0" smtClean="0"/>
              <a:t>Cognitive structures that shape how people view and make meaning of their experiences</a:t>
            </a:r>
          </a:p>
          <a:p>
            <a:pPr marL="914400" lvl="1" indent="-457200">
              <a:buFont typeface="+mj-lt"/>
              <a:buAutoNum type="arabicPeriod"/>
            </a:pPr>
            <a:r>
              <a:rPr lang="en-US" sz="2200" spc="-140" dirty="0" smtClean="0"/>
              <a:t>Dualism</a:t>
            </a:r>
          </a:p>
          <a:p>
            <a:pPr marL="914400" lvl="1" indent="-457200">
              <a:buFont typeface="+mj-lt"/>
              <a:buAutoNum type="arabicPeriod"/>
            </a:pPr>
            <a:r>
              <a:rPr lang="en-US" sz="2200" spc="-140" dirty="0" smtClean="0"/>
              <a:t>Multiplicity</a:t>
            </a:r>
          </a:p>
          <a:p>
            <a:pPr marL="914400" lvl="1" indent="-457200">
              <a:buFont typeface="+mj-lt"/>
              <a:buAutoNum type="arabicPeriod"/>
            </a:pPr>
            <a:r>
              <a:rPr lang="en-US" sz="2200" spc="-140" dirty="0" smtClean="0"/>
              <a:t>Relativism</a:t>
            </a:r>
          </a:p>
          <a:p>
            <a:pPr marL="914400" lvl="1" indent="-457200">
              <a:buFont typeface="+mj-lt"/>
              <a:buAutoNum type="arabicPeriod"/>
            </a:pPr>
            <a:r>
              <a:rPr lang="en-US" sz="2200" spc="-140" dirty="0" smtClean="0"/>
              <a:t>Commitment in Relativism</a:t>
            </a:r>
          </a:p>
          <a:p>
            <a:pPr marL="457200" lvl="1" indent="0" algn="r">
              <a:buNone/>
            </a:pPr>
            <a:r>
              <a:rPr lang="en-US" sz="2200" spc="-140" dirty="0" smtClean="0"/>
              <a:t>(Perry, 1968) </a:t>
            </a:r>
          </a:p>
          <a:p>
            <a:pPr marL="914400" lvl="1" indent="-457200">
              <a:buFont typeface="+mj-lt"/>
              <a:buAutoNum type="arabicPeriod"/>
            </a:pPr>
            <a:endParaRPr lang="en-US" sz="2200" spc="-140" dirty="0" smtClean="0"/>
          </a:p>
          <a:p>
            <a:endParaRPr lang="en-US" sz="2800" spc="-140" dirty="0" smtClean="0"/>
          </a:p>
          <a:p>
            <a:endParaRPr lang="en-US" dirty="0"/>
          </a:p>
        </p:txBody>
      </p:sp>
      <p:sp>
        <p:nvSpPr>
          <p:cNvPr id="6" name="Title 1"/>
          <p:cNvSpPr>
            <a:spLocks noGrp="1"/>
          </p:cNvSpPr>
          <p:nvPr>
            <p:ph type="title"/>
          </p:nvPr>
        </p:nvSpPr>
        <p:spPr>
          <a:xfrm>
            <a:off x="914400" y="381000"/>
            <a:ext cx="7125113" cy="924475"/>
          </a:xfrm>
        </p:spPr>
        <p:txBody>
          <a:bodyPr/>
          <a:lstStyle/>
          <a:p>
            <a:pPr algn="ctr"/>
            <a:r>
              <a:rPr lang="en-US" b="1" dirty="0" smtClean="0">
                <a:solidFill>
                  <a:schemeClr val="accent1">
                    <a:lumMod val="40000"/>
                    <a:lumOff val="60000"/>
                  </a:schemeClr>
                </a:solidFill>
              </a:rPr>
              <a:t>Student Affairs 101:</a:t>
            </a:r>
            <a:br>
              <a:rPr lang="en-US" b="1" dirty="0" smtClean="0">
                <a:solidFill>
                  <a:schemeClr val="accent1">
                    <a:lumMod val="40000"/>
                    <a:lumOff val="60000"/>
                  </a:schemeClr>
                </a:solidFill>
              </a:rPr>
            </a:br>
            <a:r>
              <a:rPr lang="en-US" sz="1800" i="1" dirty="0"/>
              <a:t>Integrating Student Development Theory </a:t>
            </a:r>
            <a:r>
              <a:rPr lang="en-US" sz="1800" i="1" dirty="0" smtClean="0"/>
              <a:t>into </a:t>
            </a:r>
            <a:r>
              <a:rPr lang="en-US" sz="1800" i="1" dirty="0"/>
              <a:t>Case </a:t>
            </a:r>
            <a:r>
              <a:rPr lang="en-US" sz="1800" i="1" dirty="0" smtClean="0"/>
              <a:t>Management</a:t>
            </a:r>
            <a:endParaRPr lang="en-US" sz="2000" spc="-220" dirty="0">
              <a:solidFill>
                <a:schemeClr val="accent1">
                  <a:lumMod val="40000"/>
                  <a:lumOff val="60000"/>
                </a:schemeClr>
              </a:solidFill>
            </a:endParaRPr>
          </a:p>
        </p:txBody>
      </p:sp>
    </p:spTree>
    <p:extLst>
      <p:ext uri="{BB962C8B-B14F-4D97-AF65-F5344CB8AC3E}">
        <p14:creationId xmlns:p14="http://schemas.microsoft.com/office/powerpoint/2010/main" val="4197394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7848600" cy="5181600"/>
          </a:xfrm>
        </p:spPr>
        <p:txBody>
          <a:bodyPr anchor="t">
            <a:normAutofit/>
          </a:bodyPr>
          <a:lstStyle/>
          <a:p>
            <a:pPr marL="0" indent="0">
              <a:buNone/>
            </a:pPr>
            <a:r>
              <a:rPr lang="en-US" sz="3200" b="1" dirty="0" smtClean="0"/>
              <a:t>Key Student Development Theories</a:t>
            </a:r>
          </a:p>
          <a:p>
            <a:pPr marL="0" indent="0">
              <a:buNone/>
            </a:pPr>
            <a:r>
              <a:rPr lang="en-US" sz="2400" dirty="0" smtClean="0"/>
              <a:t>Kohlberg’s Theory of Moral Development </a:t>
            </a:r>
          </a:p>
          <a:p>
            <a:pPr marL="0" indent="0">
              <a:buNone/>
            </a:pPr>
            <a:r>
              <a:rPr lang="en-US" sz="2400" b="1" dirty="0" smtClean="0"/>
              <a:t>Six Stages of Moral Reasoning:</a:t>
            </a:r>
            <a:endParaRPr lang="en-US" sz="2400" b="1" dirty="0"/>
          </a:p>
          <a:p>
            <a:r>
              <a:rPr lang="en-US" sz="2400" spc="-140" dirty="0" smtClean="0"/>
              <a:t>Preconventional:  </a:t>
            </a:r>
            <a:r>
              <a:rPr lang="en-US" sz="2200" i="1" spc="-140" dirty="0" smtClean="0"/>
              <a:t>Avoidance of Punishment/Power of Authorities</a:t>
            </a:r>
          </a:p>
          <a:p>
            <a:pPr marL="0" indent="0">
              <a:buNone/>
            </a:pPr>
            <a:r>
              <a:rPr lang="en-US" sz="2200" i="1" spc="-140" dirty="0"/>
              <a:t>	</a:t>
            </a:r>
            <a:r>
              <a:rPr lang="en-US" sz="2200" i="1" spc="-140" dirty="0" smtClean="0"/>
              <a:t>				    Pragmatic Self </a:t>
            </a:r>
            <a:r>
              <a:rPr lang="en-US" sz="2200" i="1" spc="-140" dirty="0"/>
              <a:t>I</a:t>
            </a:r>
            <a:r>
              <a:rPr lang="en-US" sz="2200" i="1" spc="-140" dirty="0" smtClean="0"/>
              <a:t>nterest in what is Fair</a:t>
            </a:r>
          </a:p>
          <a:p>
            <a:r>
              <a:rPr lang="en-US" sz="2400" spc="-140" dirty="0" smtClean="0"/>
              <a:t>Conventional:	</a:t>
            </a:r>
            <a:r>
              <a:rPr lang="en-US" sz="2400" i="1" spc="-140" dirty="0" smtClean="0"/>
              <a:t>Social expectations and Approval</a:t>
            </a:r>
          </a:p>
          <a:p>
            <a:pPr marL="0" indent="0">
              <a:buNone/>
            </a:pPr>
            <a:r>
              <a:rPr lang="en-US" sz="2400" i="1" spc="-140" dirty="0"/>
              <a:t>	</a:t>
            </a:r>
            <a:r>
              <a:rPr lang="en-US" sz="2400" i="1" spc="-140" dirty="0" smtClean="0"/>
              <a:t>				Consistent rules that apply equally to all</a:t>
            </a:r>
          </a:p>
          <a:p>
            <a:r>
              <a:rPr lang="en-US" sz="2400" spc="-140" dirty="0" smtClean="0"/>
              <a:t>Principled:	</a:t>
            </a:r>
            <a:r>
              <a:rPr lang="en-US" sz="2200" i="1" spc="-140" dirty="0" smtClean="0"/>
              <a:t>Fundamental Human Rights and Values</a:t>
            </a:r>
          </a:p>
          <a:p>
            <a:pPr marL="0" indent="0">
              <a:buNone/>
            </a:pPr>
            <a:r>
              <a:rPr lang="en-US" sz="2200" i="1" spc="-140" dirty="0"/>
              <a:t>	</a:t>
            </a:r>
            <a:r>
              <a:rPr lang="en-US" sz="2200" i="1" spc="-140" dirty="0" smtClean="0"/>
              <a:t>			Universal Ethical Principles  (process oriented)</a:t>
            </a:r>
          </a:p>
          <a:p>
            <a:pPr marL="0" indent="0" algn="r">
              <a:buNone/>
            </a:pPr>
            <a:r>
              <a:rPr lang="en-US" sz="2200" spc="-140" dirty="0" smtClean="0"/>
              <a:t>(Kohlberg, 1969)</a:t>
            </a:r>
            <a:endParaRPr lang="en-US" sz="2400" spc="-140" dirty="0"/>
          </a:p>
          <a:p>
            <a:pPr marL="0" indent="0">
              <a:buNone/>
            </a:pPr>
            <a:endParaRPr lang="en-US" sz="2800" spc="-140" dirty="0" smtClean="0"/>
          </a:p>
          <a:p>
            <a:endParaRPr lang="en-US" dirty="0"/>
          </a:p>
        </p:txBody>
      </p:sp>
      <p:sp>
        <p:nvSpPr>
          <p:cNvPr id="6" name="Title 1"/>
          <p:cNvSpPr>
            <a:spLocks noGrp="1"/>
          </p:cNvSpPr>
          <p:nvPr>
            <p:ph type="title"/>
          </p:nvPr>
        </p:nvSpPr>
        <p:spPr>
          <a:xfrm>
            <a:off x="914400" y="381000"/>
            <a:ext cx="7125113" cy="924475"/>
          </a:xfrm>
        </p:spPr>
        <p:txBody>
          <a:bodyPr/>
          <a:lstStyle/>
          <a:p>
            <a:pPr algn="ctr"/>
            <a:r>
              <a:rPr lang="en-US" b="1" dirty="0" smtClean="0">
                <a:solidFill>
                  <a:schemeClr val="accent1">
                    <a:lumMod val="40000"/>
                    <a:lumOff val="60000"/>
                  </a:schemeClr>
                </a:solidFill>
              </a:rPr>
              <a:t>Student Affairs 101:</a:t>
            </a:r>
            <a:br>
              <a:rPr lang="en-US" b="1" dirty="0" smtClean="0">
                <a:solidFill>
                  <a:schemeClr val="accent1">
                    <a:lumMod val="40000"/>
                    <a:lumOff val="60000"/>
                  </a:schemeClr>
                </a:solidFill>
              </a:rPr>
            </a:br>
            <a:r>
              <a:rPr lang="en-US" sz="1800" i="1" dirty="0"/>
              <a:t>Integrating Student Development Theory </a:t>
            </a:r>
            <a:r>
              <a:rPr lang="en-US" sz="1800" i="1" dirty="0" smtClean="0"/>
              <a:t>into </a:t>
            </a:r>
            <a:r>
              <a:rPr lang="en-US" sz="1800" i="1" dirty="0"/>
              <a:t>Case </a:t>
            </a:r>
            <a:r>
              <a:rPr lang="en-US" sz="1800" i="1" dirty="0" smtClean="0"/>
              <a:t>Management</a:t>
            </a:r>
            <a:endParaRPr lang="en-US" sz="2000" spc="-220" dirty="0">
              <a:solidFill>
                <a:schemeClr val="accent1">
                  <a:lumMod val="40000"/>
                  <a:lumOff val="60000"/>
                </a:schemeClr>
              </a:solidFill>
            </a:endParaRPr>
          </a:p>
        </p:txBody>
      </p:sp>
    </p:spTree>
    <p:extLst>
      <p:ext uri="{BB962C8B-B14F-4D97-AF65-F5344CB8AC3E}">
        <p14:creationId xmlns:p14="http://schemas.microsoft.com/office/powerpoint/2010/main" val="1283439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8001000" cy="4800599"/>
          </a:xfrm>
        </p:spPr>
        <p:txBody>
          <a:bodyPr anchor="t">
            <a:normAutofit lnSpcReduction="10000"/>
          </a:bodyPr>
          <a:lstStyle/>
          <a:p>
            <a:pPr marL="0" indent="0">
              <a:buNone/>
            </a:pPr>
            <a:r>
              <a:rPr lang="en-US" sz="3200" b="1" dirty="0" smtClean="0"/>
              <a:t>Other Student Development Theories</a:t>
            </a:r>
          </a:p>
          <a:p>
            <a:pPr marL="514350" indent="-514350">
              <a:buFont typeface="+mj-lt"/>
              <a:buAutoNum type="arabicPeriod"/>
            </a:pPr>
            <a:r>
              <a:rPr lang="en-US" sz="2800" spc="-140" dirty="0" smtClean="0"/>
              <a:t>Baxter </a:t>
            </a:r>
            <a:r>
              <a:rPr lang="en-US" sz="2800" spc="-140" dirty="0"/>
              <a:t>Magolda’s Theory of Self </a:t>
            </a:r>
            <a:r>
              <a:rPr lang="en-US" sz="2800" spc="-140" dirty="0" smtClean="0"/>
              <a:t>Authorship </a:t>
            </a:r>
            <a:r>
              <a:rPr lang="en-US" sz="2400" spc="-140" dirty="0" smtClean="0"/>
              <a:t>(2004)</a:t>
            </a:r>
          </a:p>
          <a:p>
            <a:pPr marL="514350" indent="-514350">
              <a:buFont typeface="+mj-lt"/>
              <a:buAutoNum type="arabicPeriod"/>
            </a:pPr>
            <a:r>
              <a:rPr lang="en-US" sz="2800" spc="-140" dirty="0" smtClean="0"/>
              <a:t>Social Identity Theories:</a:t>
            </a:r>
          </a:p>
          <a:p>
            <a:pPr marL="857250" lvl="1" indent="-457200"/>
            <a:r>
              <a:rPr lang="en-US" sz="2200" spc="-140" dirty="0" smtClean="0"/>
              <a:t>e.g.  Racial, Ethnic, Sexual ,and Gender Identities </a:t>
            </a:r>
          </a:p>
          <a:p>
            <a:pPr marL="514350" indent="-514350">
              <a:buFont typeface="+mj-lt"/>
              <a:buAutoNum type="arabicPeriod"/>
            </a:pPr>
            <a:r>
              <a:rPr lang="en-US" sz="2800" spc="-140" dirty="0"/>
              <a:t>Adult Learning Theories</a:t>
            </a:r>
          </a:p>
          <a:p>
            <a:pPr marL="514350" indent="-514350">
              <a:buFont typeface="+mj-lt"/>
              <a:buAutoNum type="arabicPeriod"/>
            </a:pPr>
            <a:r>
              <a:rPr lang="en-US" sz="2800" spc="-140" dirty="0"/>
              <a:t>Campus </a:t>
            </a:r>
            <a:r>
              <a:rPr lang="en-US" sz="2800" spc="-140" dirty="0" smtClean="0"/>
              <a:t>Environment/Ecology </a:t>
            </a:r>
            <a:r>
              <a:rPr lang="en-US" sz="2800" spc="-140" dirty="0"/>
              <a:t>Models </a:t>
            </a:r>
          </a:p>
          <a:p>
            <a:pPr lvl="1"/>
            <a:r>
              <a:rPr lang="en-US" sz="2600" spc="-140" dirty="0"/>
              <a:t> </a:t>
            </a:r>
            <a:r>
              <a:rPr lang="en-US" sz="2200" spc="-140" dirty="0"/>
              <a:t>Involvement Theory – Alexander </a:t>
            </a:r>
            <a:r>
              <a:rPr lang="en-US" sz="2200" spc="-140" dirty="0" smtClean="0"/>
              <a:t>Astin (1984)</a:t>
            </a:r>
          </a:p>
          <a:p>
            <a:pPr lvl="1"/>
            <a:r>
              <a:rPr lang="en-US" sz="2200" spc="-140" dirty="0" smtClean="0"/>
              <a:t> Schlossberg’s Continuum of Community (1989)</a:t>
            </a:r>
          </a:p>
          <a:p>
            <a:pPr lvl="1"/>
            <a:r>
              <a:rPr lang="en-US" sz="2200" spc="-140" dirty="0"/>
              <a:t> </a:t>
            </a:r>
            <a:r>
              <a:rPr lang="en-US" sz="2200" spc="-140" dirty="0" smtClean="0"/>
              <a:t>Tinto’s Theory of Departure (1987)</a:t>
            </a:r>
            <a:endParaRPr lang="en-US" sz="2200" spc="-140" dirty="0"/>
          </a:p>
        </p:txBody>
      </p:sp>
      <p:sp>
        <p:nvSpPr>
          <p:cNvPr id="6" name="Title 1"/>
          <p:cNvSpPr>
            <a:spLocks noGrp="1"/>
          </p:cNvSpPr>
          <p:nvPr>
            <p:ph type="title"/>
          </p:nvPr>
        </p:nvSpPr>
        <p:spPr>
          <a:xfrm>
            <a:off x="914400" y="381000"/>
            <a:ext cx="7125113" cy="924475"/>
          </a:xfrm>
        </p:spPr>
        <p:txBody>
          <a:bodyPr/>
          <a:lstStyle/>
          <a:p>
            <a:pPr algn="ctr"/>
            <a:r>
              <a:rPr lang="en-US" b="1" dirty="0" smtClean="0">
                <a:solidFill>
                  <a:schemeClr val="accent1">
                    <a:lumMod val="40000"/>
                    <a:lumOff val="60000"/>
                  </a:schemeClr>
                </a:solidFill>
              </a:rPr>
              <a:t>Student Affairs 101:</a:t>
            </a:r>
            <a:br>
              <a:rPr lang="en-US" b="1" dirty="0" smtClean="0">
                <a:solidFill>
                  <a:schemeClr val="accent1">
                    <a:lumMod val="40000"/>
                    <a:lumOff val="60000"/>
                  </a:schemeClr>
                </a:solidFill>
              </a:rPr>
            </a:br>
            <a:r>
              <a:rPr lang="en-US" sz="1800" i="1" dirty="0"/>
              <a:t>Integrating Student Development Theory </a:t>
            </a:r>
            <a:r>
              <a:rPr lang="en-US" sz="1800" i="1" dirty="0" smtClean="0"/>
              <a:t>into </a:t>
            </a:r>
            <a:r>
              <a:rPr lang="en-US" sz="1800" i="1" dirty="0"/>
              <a:t>Case </a:t>
            </a:r>
            <a:r>
              <a:rPr lang="en-US" sz="1800" i="1" dirty="0" smtClean="0"/>
              <a:t>Management</a:t>
            </a:r>
            <a:endParaRPr lang="en-US" sz="2000" spc="-220" dirty="0">
              <a:solidFill>
                <a:schemeClr val="accent1">
                  <a:lumMod val="40000"/>
                  <a:lumOff val="60000"/>
                </a:schemeClr>
              </a:solidFill>
            </a:endParaRPr>
          </a:p>
        </p:txBody>
      </p:sp>
    </p:spTree>
    <p:extLst>
      <p:ext uri="{BB962C8B-B14F-4D97-AF65-F5344CB8AC3E}">
        <p14:creationId xmlns:p14="http://schemas.microsoft.com/office/powerpoint/2010/main" val="815411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7543800" cy="4800599"/>
          </a:xfrm>
        </p:spPr>
        <p:txBody>
          <a:bodyPr anchor="t">
            <a:normAutofit/>
          </a:bodyPr>
          <a:lstStyle/>
          <a:p>
            <a:pPr marL="0" indent="0">
              <a:buNone/>
            </a:pPr>
            <a:r>
              <a:rPr lang="en-US" sz="3200" b="1" dirty="0" smtClean="0"/>
              <a:t>Case Study Discussion #1</a:t>
            </a:r>
          </a:p>
          <a:p>
            <a:r>
              <a:rPr lang="en-US" sz="2800" dirty="0" smtClean="0"/>
              <a:t> </a:t>
            </a:r>
            <a:r>
              <a:rPr lang="en-US" sz="2400" dirty="0" smtClean="0"/>
              <a:t>Keisha </a:t>
            </a:r>
            <a:r>
              <a:rPr lang="en-US" sz="2400" dirty="0"/>
              <a:t>Sullivan, an eighteen year old first year student, includes vivid descriptions of self-mutilation in an academic writing assignment.</a:t>
            </a:r>
          </a:p>
          <a:p>
            <a:r>
              <a:rPr lang="en-US" sz="2400" dirty="0" smtClean="0"/>
              <a:t> Two </a:t>
            </a:r>
            <a:r>
              <a:rPr lang="en-US" sz="2400" dirty="0"/>
              <a:t>weeks later, Keisha faints in the Memorial Union in between classes. She refuses medical assistance.</a:t>
            </a:r>
          </a:p>
          <a:p>
            <a:r>
              <a:rPr lang="en-US" sz="2400" dirty="0" smtClean="0"/>
              <a:t> That </a:t>
            </a:r>
            <a:r>
              <a:rPr lang="en-US" sz="2400" dirty="0"/>
              <a:t>night, Keisha discloses thoughts of suicide to her Residence Hall Community Advisor. She is transported to </a:t>
            </a:r>
            <a:r>
              <a:rPr lang="en-US" sz="2400" dirty="0" smtClean="0"/>
              <a:t>the local hospital </a:t>
            </a:r>
            <a:r>
              <a:rPr lang="en-US" sz="2400" smtClean="0"/>
              <a:t>for evaluation.</a:t>
            </a:r>
            <a:endParaRPr lang="en-US" sz="2400" dirty="0"/>
          </a:p>
          <a:p>
            <a:endParaRPr lang="en-US" sz="2800" spc="-140" dirty="0" smtClean="0"/>
          </a:p>
          <a:p>
            <a:endParaRPr lang="en-US" dirty="0"/>
          </a:p>
        </p:txBody>
      </p:sp>
      <p:sp>
        <p:nvSpPr>
          <p:cNvPr id="6" name="Title 1"/>
          <p:cNvSpPr>
            <a:spLocks noGrp="1"/>
          </p:cNvSpPr>
          <p:nvPr>
            <p:ph type="title"/>
          </p:nvPr>
        </p:nvSpPr>
        <p:spPr>
          <a:xfrm>
            <a:off x="914400" y="381000"/>
            <a:ext cx="7125113" cy="924475"/>
          </a:xfrm>
        </p:spPr>
        <p:txBody>
          <a:bodyPr/>
          <a:lstStyle/>
          <a:p>
            <a:pPr algn="ctr"/>
            <a:r>
              <a:rPr lang="en-US" b="1" dirty="0" smtClean="0">
                <a:solidFill>
                  <a:schemeClr val="accent1">
                    <a:lumMod val="40000"/>
                    <a:lumOff val="60000"/>
                  </a:schemeClr>
                </a:solidFill>
              </a:rPr>
              <a:t>Student Affairs 101:</a:t>
            </a:r>
            <a:br>
              <a:rPr lang="en-US" b="1" dirty="0" smtClean="0">
                <a:solidFill>
                  <a:schemeClr val="accent1">
                    <a:lumMod val="40000"/>
                    <a:lumOff val="60000"/>
                  </a:schemeClr>
                </a:solidFill>
              </a:rPr>
            </a:br>
            <a:r>
              <a:rPr lang="en-US" sz="1800" i="1" dirty="0"/>
              <a:t>Integrating Student Development Theory </a:t>
            </a:r>
            <a:r>
              <a:rPr lang="en-US" sz="1800" i="1" dirty="0" smtClean="0"/>
              <a:t>into </a:t>
            </a:r>
            <a:r>
              <a:rPr lang="en-US" sz="1800" i="1" dirty="0"/>
              <a:t>Case </a:t>
            </a:r>
            <a:r>
              <a:rPr lang="en-US" sz="1800" i="1" dirty="0" smtClean="0"/>
              <a:t>Management</a:t>
            </a:r>
            <a:endParaRPr lang="en-US" sz="2000" spc="-220" dirty="0">
              <a:solidFill>
                <a:schemeClr val="accent1">
                  <a:lumMod val="40000"/>
                  <a:lumOff val="60000"/>
                </a:schemeClr>
              </a:solidFill>
            </a:endParaRPr>
          </a:p>
        </p:txBody>
      </p:sp>
    </p:spTree>
    <p:extLst>
      <p:ext uri="{BB962C8B-B14F-4D97-AF65-F5344CB8AC3E}">
        <p14:creationId xmlns:p14="http://schemas.microsoft.com/office/powerpoint/2010/main" val="23817083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5400"/>
            <a:ext cx="7543800" cy="4952999"/>
          </a:xfrm>
        </p:spPr>
        <p:txBody>
          <a:bodyPr anchor="t">
            <a:normAutofit lnSpcReduction="10000"/>
          </a:bodyPr>
          <a:lstStyle/>
          <a:p>
            <a:pPr marL="0" indent="0">
              <a:buNone/>
            </a:pPr>
            <a:r>
              <a:rPr lang="en-US" sz="3200" b="1" dirty="0" smtClean="0"/>
              <a:t>Case Study Discussion #2</a:t>
            </a:r>
          </a:p>
          <a:p>
            <a:r>
              <a:rPr lang="en-US" sz="2200" dirty="0"/>
              <a:t>Jack Rivera, a twenty four year old sophomore, is involved in an overly aggressive confrontation with the custodial staff in </a:t>
            </a:r>
            <a:r>
              <a:rPr lang="en-US" sz="2200" dirty="0" smtClean="0"/>
              <a:t>the Library</a:t>
            </a:r>
            <a:r>
              <a:rPr lang="en-US" sz="2200" dirty="0"/>
              <a:t>. </a:t>
            </a:r>
            <a:r>
              <a:rPr lang="en-US" sz="2200" dirty="0" smtClean="0"/>
              <a:t>Campus Police respond.</a:t>
            </a:r>
            <a:endParaRPr lang="en-US" sz="2200" dirty="0"/>
          </a:p>
          <a:p>
            <a:r>
              <a:rPr lang="en-US" sz="2200" dirty="0" smtClean="0"/>
              <a:t>Later</a:t>
            </a:r>
            <a:r>
              <a:rPr lang="en-US" sz="2200" dirty="0"/>
              <a:t>, Jack talks about the incident with his academic advisor. He discloses he feels under immense pressure to maintain his grades so he isn’t dismissed from ISU. He shares he isn’t doing well with the stress and thinks a lot about hurting himself and others.</a:t>
            </a:r>
          </a:p>
          <a:p>
            <a:r>
              <a:rPr lang="en-US" sz="2200" dirty="0" smtClean="0"/>
              <a:t>The </a:t>
            </a:r>
            <a:r>
              <a:rPr lang="en-US" sz="2200" dirty="0"/>
              <a:t>next week, Jack has an emotional breakdown in class after receiving a failing grade. He tells the instructor, “This was my last chance, someone is going to die.”</a:t>
            </a:r>
          </a:p>
          <a:p>
            <a:endParaRPr lang="en-US" sz="2800" spc="-140" dirty="0" smtClean="0"/>
          </a:p>
          <a:p>
            <a:endParaRPr lang="en-US" dirty="0"/>
          </a:p>
        </p:txBody>
      </p:sp>
      <p:sp>
        <p:nvSpPr>
          <p:cNvPr id="6" name="Title 1"/>
          <p:cNvSpPr>
            <a:spLocks noGrp="1"/>
          </p:cNvSpPr>
          <p:nvPr>
            <p:ph type="title"/>
          </p:nvPr>
        </p:nvSpPr>
        <p:spPr>
          <a:xfrm>
            <a:off x="914400" y="381000"/>
            <a:ext cx="7125113" cy="924475"/>
          </a:xfrm>
        </p:spPr>
        <p:txBody>
          <a:bodyPr/>
          <a:lstStyle/>
          <a:p>
            <a:pPr algn="ctr"/>
            <a:r>
              <a:rPr lang="en-US" b="1" dirty="0" smtClean="0">
                <a:solidFill>
                  <a:schemeClr val="accent1">
                    <a:lumMod val="40000"/>
                    <a:lumOff val="60000"/>
                  </a:schemeClr>
                </a:solidFill>
              </a:rPr>
              <a:t>Student Affairs 101:</a:t>
            </a:r>
            <a:br>
              <a:rPr lang="en-US" b="1" dirty="0" smtClean="0">
                <a:solidFill>
                  <a:schemeClr val="accent1">
                    <a:lumMod val="40000"/>
                    <a:lumOff val="60000"/>
                  </a:schemeClr>
                </a:solidFill>
              </a:rPr>
            </a:br>
            <a:r>
              <a:rPr lang="en-US" sz="1800" i="1" dirty="0"/>
              <a:t>Integrating Student Development Theory </a:t>
            </a:r>
            <a:r>
              <a:rPr lang="en-US" sz="1800" i="1" dirty="0" smtClean="0"/>
              <a:t>into </a:t>
            </a:r>
            <a:r>
              <a:rPr lang="en-US" sz="1800" i="1" dirty="0"/>
              <a:t>Case </a:t>
            </a:r>
            <a:r>
              <a:rPr lang="en-US" sz="1800" i="1" dirty="0" smtClean="0"/>
              <a:t>Management</a:t>
            </a:r>
            <a:endParaRPr lang="en-US" sz="2000" spc="-220" dirty="0">
              <a:solidFill>
                <a:schemeClr val="accent1">
                  <a:lumMod val="40000"/>
                  <a:lumOff val="60000"/>
                </a:schemeClr>
              </a:solidFill>
            </a:endParaRPr>
          </a:p>
        </p:txBody>
      </p:sp>
    </p:spTree>
    <p:extLst>
      <p:ext uri="{BB962C8B-B14F-4D97-AF65-F5344CB8AC3E}">
        <p14:creationId xmlns:p14="http://schemas.microsoft.com/office/powerpoint/2010/main" val="593460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4000"/>
            <a:ext cx="7772400" cy="4800599"/>
          </a:xfrm>
        </p:spPr>
        <p:txBody>
          <a:bodyPr anchor="t">
            <a:normAutofit/>
          </a:bodyPr>
          <a:lstStyle/>
          <a:p>
            <a:pPr marL="0" indent="0">
              <a:buNone/>
            </a:pPr>
            <a:r>
              <a:rPr lang="en-US" sz="3200" b="1" dirty="0" smtClean="0"/>
              <a:t>Implications for Higher Education Case Managers</a:t>
            </a:r>
          </a:p>
          <a:p>
            <a:r>
              <a:rPr lang="en-US" sz="2800" b="1" dirty="0"/>
              <a:t> </a:t>
            </a:r>
            <a:r>
              <a:rPr lang="en-US" sz="2800" b="1" dirty="0" smtClean="0"/>
              <a:t>Emerging focus on Mental Health issues</a:t>
            </a:r>
          </a:p>
          <a:p>
            <a:r>
              <a:rPr lang="en-US" sz="2800" b="1" dirty="0" smtClean="0"/>
              <a:t> Collaboration with academic faculty</a:t>
            </a:r>
          </a:p>
          <a:p>
            <a:r>
              <a:rPr lang="en-US" sz="2800" b="1" dirty="0"/>
              <a:t> </a:t>
            </a:r>
            <a:r>
              <a:rPr lang="en-US" sz="2800" b="1" dirty="0" smtClean="0"/>
              <a:t>Continuing </a:t>
            </a:r>
            <a:r>
              <a:rPr lang="en-US" sz="2800" b="1" dirty="0"/>
              <a:t>f</a:t>
            </a:r>
            <a:r>
              <a:rPr lang="en-US" sz="2800" b="1" dirty="0" smtClean="0"/>
              <a:t>ocus </a:t>
            </a:r>
            <a:r>
              <a:rPr lang="en-US" sz="2800" b="1" dirty="0"/>
              <a:t>on </a:t>
            </a:r>
            <a:r>
              <a:rPr lang="en-US" sz="2800" b="1" dirty="0" smtClean="0"/>
              <a:t>“the </a:t>
            </a:r>
            <a:r>
              <a:rPr lang="en-US" sz="2800" b="1" dirty="0"/>
              <a:t>whole student”</a:t>
            </a:r>
          </a:p>
          <a:p>
            <a:r>
              <a:rPr lang="en-US" sz="2800" b="1" dirty="0"/>
              <a:t> </a:t>
            </a:r>
            <a:r>
              <a:rPr lang="en-US" sz="2800" b="1" dirty="0" smtClean="0"/>
              <a:t>Providing challenge </a:t>
            </a:r>
            <a:r>
              <a:rPr lang="en-US" sz="2800" b="1" dirty="0"/>
              <a:t>and s</a:t>
            </a:r>
            <a:r>
              <a:rPr lang="en-US" sz="2800" b="1" dirty="0" smtClean="0"/>
              <a:t>upport</a:t>
            </a:r>
          </a:p>
          <a:p>
            <a:r>
              <a:rPr lang="en-US" sz="2800" b="1" dirty="0"/>
              <a:t> </a:t>
            </a:r>
            <a:r>
              <a:rPr lang="en-US" sz="2800" b="1" dirty="0" smtClean="0"/>
              <a:t>Balancing individual and community perspectives</a:t>
            </a:r>
          </a:p>
          <a:p>
            <a:endParaRPr lang="en-US" sz="2800" spc="-140" dirty="0" smtClean="0"/>
          </a:p>
          <a:p>
            <a:endParaRPr lang="en-US" dirty="0"/>
          </a:p>
        </p:txBody>
      </p:sp>
      <p:sp>
        <p:nvSpPr>
          <p:cNvPr id="6" name="Title 1"/>
          <p:cNvSpPr>
            <a:spLocks noGrp="1"/>
          </p:cNvSpPr>
          <p:nvPr>
            <p:ph type="title"/>
          </p:nvPr>
        </p:nvSpPr>
        <p:spPr>
          <a:xfrm>
            <a:off x="914400" y="381000"/>
            <a:ext cx="7125113" cy="924475"/>
          </a:xfrm>
        </p:spPr>
        <p:txBody>
          <a:bodyPr/>
          <a:lstStyle/>
          <a:p>
            <a:pPr algn="ctr"/>
            <a:r>
              <a:rPr lang="en-US" b="1" dirty="0" smtClean="0">
                <a:solidFill>
                  <a:schemeClr val="accent1">
                    <a:lumMod val="40000"/>
                    <a:lumOff val="60000"/>
                  </a:schemeClr>
                </a:solidFill>
              </a:rPr>
              <a:t>Student Affairs 101:</a:t>
            </a:r>
            <a:br>
              <a:rPr lang="en-US" b="1" dirty="0" smtClean="0">
                <a:solidFill>
                  <a:schemeClr val="accent1">
                    <a:lumMod val="40000"/>
                    <a:lumOff val="60000"/>
                  </a:schemeClr>
                </a:solidFill>
              </a:rPr>
            </a:br>
            <a:r>
              <a:rPr lang="en-US" sz="1800" i="1" dirty="0"/>
              <a:t>Integrating Student Development Theory </a:t>
            </a:r>
            <a:r>
              <a:rPr lang="en-US" sz="1800" i="1" dirty="0" smtClean="0"/>
              <a:t>into </a:t>
            </a:r>
            <a:r>
              <a:rPr lang="en-US" sz="1800" i="1" dirty="0"/>
              <a:t>Case </a:t>
            </a:r>
            <a:r>
              <a:rPr lang="en-US" sz="1800" i="1" dirty="0" smtClean="0"/>
              <a:t>Management</a:t>
            </a:r>
            <a:endParaRPr lang="en-US" sz="2000" spc="-220" dirty="0">
              <a:solidFill>
                <a:schemeClr val="accent1">
                  <a:lumMod val="40000"/>
                  <a:lumOff val="60000"/>
                </a:schemeClr>
              </a:solidFill>
            </a:endParaRPr>
          </a:p>
        </p:txBody>
      </p:sp>
    </p:spTree>
    <p:extLst>
      <p:ext uri="{BB962C8B-B14F-4D97-AF65-F5344CB8AC3E}">
        <p14:creationId xmlns:p14="http://schemas.microsoft.com/office/powerpoint/2010/main" val="2229983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7543800" cy="4800599"/>
          </a:xfrm>
        </p:spPr>
        <p:txBody>
          <a:bodyPr anchor="t">
            <a:normAutofit/>
          </a:bodyPr>
          <a:lstStyle/>
          <a:p>
            <a:pPr marL="0" indent="0">
              <a:buNone/>
            </a:pPr>
            <a:r>
              <a:rPr lang="en-US" sz="5400" b="1" dirty="0" smtClean="0"/>
              <a:t>Questions?</a:t>
            </a:r>
          </a:p>
        </p:txBody>
      </p:sp>
      <p:sp>
        <p:nvSpPr>
          <p:cNvPr id="6" name="Title 1"/>
          <p:cNvSpPr>
            <a:spLocks noGrp="1"/>
          </p:cNvSpPr>
          <p:nvPr>
            <p:ph type="title"/>
          </p:nvPr>
        </p:nvSpPr>
        <p:spPr>
          <a:xfrm>
            <a:off x="914400" y="381000"/>
            <a:ext cx="7125113" cy="924475"/>
          </a:xfrm>
        </p:spPr>
        <p:txBody>
          <a:bodyPr/>
          <a:lstStyle/>
          <a:p>
            <a:pPr algn="ctr"/>
            <a:r>
              <a:rPr lang="en-US" b="1" dirty="0" smtClean="0">
                <a:solidFill>
                  <a:schemeClr val="accent1">
                    <a:lumMod val="40000"/>
                    <a:lumOff val="60000"/>
                  </a:schemeClr>
                </a:solidFill>
              </a:rPr>
              <a:t>Student Affairs 101:</a:t>
            </a:r>
            <a:br>
              <a:rPr lang="en-US" b="1" dirty="0" smtClean="0">
                <a:solidFill>
                  <a:schemeClr val="accent1">
                    <a:lumMod val="40000"/>
                    <a:lumOff val="60000"/>
                  </a:schemeClr>
                </a:solidFill>
              </a:rPr>
            </a:br>
            <a:r>
              <a:rPr lang="en-US" sz="1800" i="1" dirty="0"/>
              <a:t>Integrating Student Development Theory </a:t>
            </a:r>
            <a:r>
              <a:rPr lang="en-US" sz="1800" i="1" dirty="0" smtClean="0"/>
              <a:t>into </a:t>
            </a:r>
            <a:r>
              <a:rPr lang="en-US" sz="1800" i="1" dirty="0"/>
              <a:t>Case </a:t>
            </a:r>
            <a:r>
              <a:rPr lang="en-US" sz="1800" i="1" dirty="0" smtClean="0"/>
              <a:t>Management</a:t>
            </a:r>
            <a:endParaRPr lang="en-US" sz="2000" spc="-220" dirty="0">
              <a:solidFill>
                <a:schemeClr val="accent1">
                  <a:lumMod val="40000"/>
                  <a:lumOff val="60000"/>
                </a:schemeClr>
              </a:solidFill>
            </a:endParaRPr>
          </a:p>
        </p:txBody>
      </p:sp>
    </p:spTree>
    <p:extLst>
      <p:ext uri="{BB962C8B-B14F-4D97-AF65-F5344CB8AC3E}">
        <p14:creationId xmlns:p14="http://schemas.microsoft.com/office/powerpoint/2010/main" val="3055383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7543800" cy="5638799"/>
          </a:xfrm>
        </p:spPr>
        <p:txBody>
          <a:bodyPr anchor="t">
            <a:normAutofit fontScale="25000" lnSpcReduction="20000"/>
          </a:bodyPr>
          <a:lstStyle/>
          <a:p>
            <a:pPr marL="0" indent="0">
              <a:buNone/>
            </a:pPr>
            <a:r>
              <a:rPr lang="en-US" sz="8000" b="1" dirty="0" smtClean="0"/>
              <a:t>References</a:t>
            </a:r>
          </a:p>
          <a:p>
            <a:pPr marL="228600" indent="-228600">
              <a:spcBef>
                <a:spcPts val="0"/>
              </a:spcBef>
              <a:spcAft>
                <a:spcPts val="200"/>
              </a:spcAft>
              <a:buNone/>
            </a:pPr>
            <a:r>
              <a:rPr lang="en-US" sz="5600" dirty="0" smtClean="0"/>
              <a:t>Astin, A. W. (1984). Student Involvement: A developmental theory for higher education.</a:t>
            </a:r>
            <a:r>
              <a:rPr lang="en-US" sz="5600" i="1" dirty="0" smtClean="0"/>
              <a:t>  Journal of College Student Development, 25, </a:t>
            </a:r>
            <a:r>
              <a:rPr lang="en-US" sz="5600" dirty="0" smtClean="0"/>
              <a:t>297-308.</a:t>
            </a:r>
          </a:p>
          <a:p>
            <a:pPr marL="228600" indent="-228600">
              <a:spcBef>
                <a:spcPts val="0"/>
              </a:spcBef>
              <a:spcAft>
                <a:spcPts val="200"/>
              </a:spcAft>
              <a:buNone/>
            </a:pPr>
            <a:r>
              <a:rPr lang="en-US" sz="5600" dirty="0" smtClean="0"/>
              <a:t>Baxter Magolda, M. B. (2004). Self-authorship as the common goal of 21</a:t>
            </a:r>
            <a:r>
              <a:rPr lang="en-US" sz="5600" baseline="30000" dirty="0" smtClean="0"/>
              <a:t>st</a:t>
            </a:r>
            <a:r>
              <a:rPr lang="en-US" sz="5600" dirty="0" smtClean="0"/>
              <a:t> century education.  In M. Baxter Magolda &amp; P. M. Kings( Eds.), </a:t>
            </a:r>
            <a:r>
              <a:rPr lang="en-US" sz="5600" i="1" dirty="0" smtClean="0"/>
              <a:t>Learning partnerships: Theories and mods of practice to educate for self-authorship </a:t>
            </a:r>
            <a:r>
              <a:rPr lang="en-US" sz="5600" dirty="0" smtClean="0"/>
              <a:t>(pp. 1-35).  Sterling, VA: Stylus.</a:t>
            </a:r>
          </a:p>
          <a:p>
            <a:pPr marL="228600" indent="-228600">
              <a:spcBef>
                <a:spcPts val="0"/>
              </a:spcBef>
              <a:spcAft>
                <a:spcPts val="200"/>
              </a:spcAft>
              <a:buNone/>
            </a:pPr>
            <a:r>
              <a:rPr lang="en-US" sz="5600" dirty="0" smtClean="0"/>
              <a:t>Chickering, A. W. &amp; Reisser, L. (1993). </a:t>
            </a:r>
            <a:r>
              <a:rPr lang="en-US" sz="5600" i="1" dirty="0" smtClean="0"/>
              <a:t>Education and identity</a:t>
            </a:r>
            <a:r>
              <a:rPr lang="en-US" sz="5600" dirty="0" smtClean="0"/>
              <a:t> (2</a:t>
            </a:r>
            <a:r>
              <a:rPr lang="en-US" sz="5600" baseline="30000" dirty="0" smtClean="0"/>
              <a:t>nd</a:t>
            </a:r>
            <a:r>
              <a:rPr lang="en-US" sz="5600" dirty="0" smtClean="0"/>
              <a:t> ed.). </a:t>
            </a:r>
            <a:r>
              <a:rPr lang="en-US" sz="5600" dirty="0"/>
              <a:t>San Francisco: Jossey-Bass</a:t>
            </a:r>
            <a:r>
              <a:rPr lang="en-US" sz="5600" dirty="0" smtClean="0"/>
              <a:t>.</a:t>
            </a:r>
          </a:p>
          <a:p>
            <a:pPr marL="228600" indent="-228600">
              <a:spcBef>
                <a:spcPts val="0"/>
              </a:spcBef>
              <a:spcAft>
                <a:spcPts val="200"/>
              </a:spcAft>
              <a:buNone/>
            </a:pPr>
            <a:r>
              <a:rPr lang="en-US" sz="5600" dirty="0" smtClean="0"/>
              <a:t>Evans, N. J., Forney, D. S, Guido, F. M., Patton, L. D. &amp; Renn, K.A. </a:t>
            </a:r>
            <a:r>
              <a:rPr lang="en-US" sz="5600" dirty="0"/>
              <a:t>(</a:t>
            </a:r>
            <a:r>
              <a:rPr lang="en-US" sz="5600" dirty="0" smtClean="0"/>
              <a:t>2010</a:t>
            </a:r>
            <a:r>
              <a:rPr lang="en-US" sz="5600" dirty="0"/>
              <a:t>). </a:t>
            </a:r>
            <a:r>
              <a:rPr lang="en-US" sz="5600" dirty="0" smtClean="0"/>
              <a:t>Student Development in College: Theory, research and practice (2</a:t>
            </a:r>
            <a:r>
              <a:rPr lang="en-US" sz="5600" baseline="30000" dirty="0" smtClean="0"/>
              <a:t>nd</a:t>
            </a:r>
            <a:r>
              <a:rPr lang="en-US" sz="5600" dirty="0" smtClean="0"/>
              <a:t> Ed.). San Francisco: Jossey-Bass.</a:t>
            </a:r>
          </a:p>
          <a:p>
            <a:pPr marL="228600" indent="-228600">
              <a:spcBef>
                <a:spcPts val="0"/>
              </a:spcBef>
              <a:spcAft>
                <a:spcPts val="200"/>
              </a:spcAft>
              <a:buNone/>
            </a:pPr>
            <a:r>
              <a:rPr lang="en-US" sz="5600" dirty="0" smtClean="0"/>
              <a:t>Knefelkamp, L.L., Parker, C. A., &amp; Widick, C. (1978).   </a:t>
            </a:r>
            <a:r>
              <a:rPr lang="en-US" sz="5600" i="1" dirty="0" smtClean="0"/>
              <a:t>Applying new developmental findings. </a:t>
            </a:r>
            <a:r>
              <a:rPr lang="en-US" sz="5600" dirty="0" smtClean="0"/>
              <a:t>New Directions for Student Services, No. 4. </a:t>
            </a:r>
            <a:r>
              <a:rPr lang="en-US" sz="5600" dirty="0"/>
              <a:t>San Francisco: Jossey-Bass</a:t>
            </a:r>
            <a:r>
              <a:rPr lang="en-US" sz="5600" dirty="0" smtClean="0"/>
              <a:t>.</a:t>
            </a:r>
          </a:p>
          <a:p>
            <a:pPr marL="228600" indent="-228600">
              <a:spcBef>
                <a:spcPts val="0"/>
              </a:spcBef>
              <a:spcAft>
                <a:spcPts val="200"/>
              </a:spcAft>
              <a:buNone/>
            </a:pPr>
            <a:r>
              <a:rPr lang="en-US" sz="5600" dirty="0"/>
              <a:t>K</a:t>
            </a:r>
            <a:r>
              <a:rPr lang="en-US" sz="5600" dirty="0" smtClean="0"/>
              <a:t>ohlber, L. (1969). Stage and sequence: The cognitive developmental approach to socialization.  In D. A. Goslin (Ed.), </a:t>
            </a:r>
            <a:r>
              <a:rPr lang="en-US" sz="5600" i="1" dirty="0" smtClean="0"/>
              <a:t> Handbook of socialization theory and research </a:t>
            </a:r>
            <a:r>
              <a:rPr lang="en-US" sz="5600" dirty="0" smtClean="0"/>
              <a:t>(pp. 347-480).  Skokie, IL: Rand McNally.</a:t>
            </a:r>
          </a:p>
          <a:p>
            <a:pPr marL="228600" indent="-228600">
              <a:spcBef>
                <a:spcPts val="0"/>
              </a:spcBef>
              <a:spcAft>
                <a:spcPts val="200"/>
              </a:spcAft>
              <a:buNone/>
            </a:pPr>
            <a:r>
              <a:rPr lang="en-US" sz="5600" dirty="0" smtClean="0"/>
              <a:t>Miller, T. K. &amp; Prince, J. S. (1976). </a:t>
            </a:r>
            <a:r>
              <a:rPr lang="en-US" sz="5600" i="1" dirty="0" smtClean="0"/>
              <a:t>The future of student affairs: A guide to student development for tomorrow’s higher education. </a:t>
            </a:r>
            <a:r>
              <a:rPr lang="en-US" sz="5600" dirty="0"/>
              <a:t>San Francisco: Jossey-Bass</a:t>
            </a:r>
            <a:r>
              <a:rPr lang="en-US" sz="5600" dirty="0" smtClean="0"/>
              <a:t>.</a:t>
            </a:r>
          </a:p>
          <a:p>
            <a:pPr marL="228600" indent="-228600">
              <a:spcBef>
                <a:spcPts val="0"/>
              </a:spcBef>
              <a:spcAft>
                <a:spcPts val="200"/>
              </a:spcAft>
              <a:buNone/>
            </a:pPr>
            <a:r>
              <a:rPr lang="en-US" sz="5600" dirty="0" smtClean="0"/>
              <a:t>Perry, W. G. (1968). </a:t>
            </a:r>
            <a:r>
              <a:rPr lang="en-US" sz="5600" i="1" dirty="0" smtClean="0"/>
              <a:t>Forms of intellectual and ethical development in the college years: A scheme. </a:t>
            </a:r>
            <a:r>
              <a:rPr lang="en-US" sz="5600" dirty="0" smtClean="0"/>
              <a:t>New York: Holt, Rinehart, &amp; Winston.</a:t>
            </a:r>
          </a:p>
          <a:p>
            <a:pPr marL="228600" indent="-228600">
              <a:spcBef>
                <a:spcPts val="0"/>
              </a:spcBef>
              <a:spcAft>
                <a:spcPts val="200"/>
              </a:spcAft>
              <a:buNone/>
            </a:pPr>
            <a:r>
              <a:rPr lang="en-US" sz="5600" dirty="0" smtClean="0"/>
              <a:t>Rogers, R. F. (1990). Student Development. In U. Delworth, G. R. Hanson, &amp; Associates, </a:t>
            </a:r>
            <a:r>
              <a:rPr lang="en-US" sz="5600" i="1" dirty="0" smtClean="0"/>
              <a:t>Student Services: A Handbook for the profession </a:t>
            </a:r>
            <a:r>
              <a:rPr lang="en-US" sz="5600" dirty="0" smtClean="0"/>
              <a:t>(2</a:t>
            </a:r>
            <a:r>
              <a:rPr lang="en-US" sz="5600" baseline="30000" dirty="0" smtClean="0"/>
              <a:t>nd</a:t>
            </a:r>
            <a:r>
              <a:rPr lang="en-US" sz="5600" dirty="0" smtClean="0"/>
              <a:t> ed., pp. 117-164). </a:t>
            </a:r>
            <a:r>
              <a:rPr lang="en-US" sz="5600" dirty="0"/>
              <a:t>San Francisco: Jossey-Bass</a:t>
            </a:r>
            <a:r>
              <a:rPr lang="en-US" sz="5600" dirty="0" smtClean="0"/>
              <a:t>.</a:t>
            </a:r>
          </a:p>
          <a:p>
            <a:pPr marL="228600" indent="-228600">
              <a:spcBef>
                <a:spcPts val="0"/>
              </a:spcBef>
              <a:spcAft>
                <a:spcPts val="200"/>
              </a:spcAft>
              <a:buNone/>
            </a:pPr>
            <a:r>
              <a:rPr lang="en-US" sz="5600" dirty="0" smtClean="0"/>
              <a:t>Sanford, N. (1962). Developmental status of the entering freshman.  In N. Sanford (Ed.),</a:t>
            </a:r>
            <a:r>
              <a:rPr lang="en-US" sz="5600" i="1" dirty="0" smtClean="0"/>
              <a:t>The American college student</a:t>
            </a:r>
            <a:r>
              <a:rPr lang="en-US" sz="5600" dirty="0" smtClean="0"/>
              <a:t> (pp. 253-282).  Hoboken, NJ: Wiley.</a:t>
            </a:r>
          </a:p>
          <a:p>
            <a:pPr marL="228600" indent="-228600">
              <a:spcBef>
                <a:spcPts val="0"/>
              </a:spcBef>
              <a:spcAft>
                <a:spcPts val="200"/>
              </a:spcAft>
              <a:buNone/>
            </a:pPr>
            <a:r>
              <a:rPr lang="en-US" sz="5600" dirty="0" smtClean="0"/>
              <a:t>Sanford, N. (1967).  </a:t>
            </a:r>
            <a:r>
              <a:rPr lang="en-US" sz="5600" i="1" dirty="0" smtClean="0"/>
              <a:t>Where colleges fail: The study of the student as a person</a:t>
            </a:r>
            <a:r>
              <a:rPr lang="en-US" sz="5600" dirty="0" smtClean="0"/>
              <a:t>. </a:t>
            </a:r>
            <a:r>
              <a:rPr lang="en-US" sz="5600" dirty="0"/>
              <a:t>San Francisco: Jossey-Bass</a:t>
            </a:r>
            <a:r>
              <a:rPr lang="en-US" sz="5600" dirty="0" smtClean="0"/>
              <a:t>.</a:t>
            </a:r>
          </a:p>
          <a:p>
            <a:pPr marL="228600" indent="-228600">
              <a:spcBef>
                <a:spcPts val="0"/>
              </a:spcBef>
              <a:spcAft>
                <a:spcPts val="200"/>
              </a:spcAft>
              <a:buNone/>
            </a:pPr>
            <a:r>
              <a:rPr lang="en-US" sz="5600" dirty="0" smtClean="0"/>
              <a:t>Schlossberg, N. K. (1989). Marginality and mattering: Key issues in the building community.  In D. C. Roberts (Ed.), </a:t>
            </a:r>
            <a:r>
              <a:rPr lang="en-US" sz="5600" i="1" dirty="0" smtClean="0"/>
              <a:t>Designing campus activities to foster a sense of community  </a:t>
            </a:r>
            <a:r>
              <a:rPr lang="en-US" sz="5600" dirty="0" smtClean="0"/>
              <a:t>(pp. 5-15).  New Directions for Student Services, no. 48. </a:t>
            </a:r>
            <a:r>
              <a:rPr lang="en-US" sz="5600" dirty="0"/>
              <a:t>San Francisco: Jossey-Bass</a:t>
            </a:r>
            <a:r>
              <a:rPr lang="en-US" sz="5600" dirty="0" smtClean="0"/>
              <a:t>.</a:t>
            </a:r>
          </a:p>
          <a:p>
            <a:pPr marL="228600" indent="-228600">
              <a:spcBef>
                <a:spcPts val="0"/>
              </a:spcBef>
              <a:spcAft>
                <a:spcPts val="200"/>
              </a:spcAft>
              <a:buNone/>
            </a:pPr>
            <a:r>
              <a:rPr lang="en-US" sz="5600" dirty="0" smtClean="0"/>
              <a:t>Tinto, V. (1987).  Leaving College: Rethinking the causes and cures of student attrition.  Chicago, IL:  University of Chicago Press.</a:t>
            </a:r>
            <a:endParaRPr lang="en-US" sz="5600" dirty="0"/>
          </a:p>
          <a:p>
            <a:pPr marL="228600" indent="-228600">
              <a:spcBef>
                <a:spcPts val="0"/>
              </a:spcBef>
              <a:spcAft>
                <a:spcPts val="200"/>
              </a:spcAft>
              <a:buNone/>
            </a:pPr>
            <a:endParaRPr lang="en-US" sz="1200" dirty="0"/>
          </a:p>
          <a:p>
            <a:pPr marL="228600" indent="-228600">
              <a:spcBef>
                <a:spcPts val="0"/>
              </a:spcBef>
              <a:spcAft>
                <a:spcPts val="200"/>
              </a:spcAft>
              <a:buNone/>
            </a:pPr>
            <a:endParaRPr lang="en-US" sz="1200" dirty="0"/>
          </a:p>
          <a:p>
            <a:pPr marL="0" indent="0">
              <a:buNone/>
            </a:pPr>
            <a:endParaRPr lang="en-US" sz="3200" b="1" dirty="0" smtClean="0"/>
          </a:p>
          <a:p>
            <a:pPr>
              <a:buFont typeface="Courier New" pitchFamily="49" charset="0"/>
              <a:buChar char="o"/>
            </a:pPr>
            <a:endParaRPr lang="en-US" sz="2800" spc="-140" dirty="0" smtClean="0"/>
          </a:p>
          <a:p>
            <a:r>
              <a:rPr lang="en-US" dirty="0" smtClean="0"/>
              <a:t> </a:t>
            </a:r>
            <a:endParaRPr lang="en-US" dirty="0"/>
          </a:p>
        </p:txBody>
      </p:sp>
    </p:spTree>
    <p:extLst>
      <p:ext uri="{BB962C8B-B14F-4D97-AF65-F5344CB8AC3E}">
        <p14:creationId xmlns:p14="http://schemas.microsoft.com/office/powerpoint/2010/main" val="3253903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772400" cy="924475"/>
          </a:xfrm>
        </p:spPr>
        <p:txBody>
          <a:bodyPr/>
          <a:lstStyle/>
          <a:p>
            <a:pPr algn="ctr"/>
            <a:r>
              <a:rPr lang="en-US" b="1" dirty="0" smtClean="0">
                <a:solidFill>
                  <a:schemeClr val="accent1">
                    <a:lumMod val="40000"/>
                    <a:lumOff val="60000"/>
                  </a:schemeClr>
                </a:solidFill>
              </a:rPr>
              <a:t>Student Affairs 101:</a:t>
            </a:r>
            <a:br>
              <a:rPr lang="en-US" b="1" dirty="0" smtClean="0">
                <a:solidFill>
                  <a:schemeClr val="accent1">
                    <a:lumMod val="40000"/>
                    <a:lumOff val="60000"/>
                  </a:schemeClr>
                </a:solidFill>
              </a:rPr>
            </a:br>
            <a:r>
              <a:rPr lang="en-US" sz="1800" i="1" dirty="0"/>
              <a:t>Integrating Student Development Theory </a:t>
            </a:r>
            <a:r>
              <a:rPr lang="en-US" sz="1800" i="1" dirty="0" smtClean="0"/>
              <a:t>into </a:t>
            </a:r>
            <a:r>
              <a:rPr lang="en-US" sz="1800" i="1" dirty="0"/>
              <a:t>Case </a:t>
            </a:r>
            <a:r>
              <a:rPr lang="en-US" sz="1800" i="1" dirty="0" smtClean="0"/>
              <a:t>Management</a:t>
            </a:r>
            <a:endParaRPr lang="en-US" sz="2000" spc="-220" dirty="0">
              <a:solidFill>
                <a:schemeClr val="accent1">
                  <a:lumMod val="40000"/>
                  <a:lumOff val="60000"/>
                </a:schemeClr>
              </a:solidFill>
            </a:endParaRPr>
          </a:p>
        </p:txBody>
      </p:sp>
      <p:sp>
        <p:nvSpPr>
          <p:cNvPr id="3" name="Content Placeholder 2"/>
          <p:cNvSpPr>
            <a:spLocks noGrp="1"/>
          </p:cNvSpPr>
          <p:nvPr>
            <p:ph idx="1"/>
          </p:nvPr>
        </p:nvSpPr>
        <p:spPr>
          <a:xfrm>
            <a:off x="838200" y="1447800"/>
            <a:ext cx="7125112" cy="4724399"/>
          </a:xfrm>
        </p:spPr>
        <p:txBody>
          <a:bodyPr anchor="t"/>
          <a:lstStyle/>
          <a:p>
            <a:pPr marL="0" indent="0">
              <a:buNone/>
            </a:pPr>
            <a:r>
              <a:rPr lang="en-US" sz="3200" b="1" dirty="0" smtClean="0"/>
              <a:t>Overview of Presentation</a:t>
            </a:r>
          </a:p>
          <a:p>
            <a:r>
              <a:rPr lang="en-US" sz="2400" spc="-140" dirty="0" smtClean="0"/>
              <a:t>Learning Outcomes</a:t>
            </a:r>
          </a:p>
          <a:p>
            <a:r>
              <a:rPr lang="en-US" sz="2400" spc="-140" dirty="0" smtClean="0"/>
              <a:t>Student Affairs Philosophy</a:t>
            </a:r>
          </a:p>
          <a:p>
            <a:r>
              <a:rPr lang="en-US" sz="2400" spc="-140" dirty="0" smtClean="0"/>
              <a:t>Student Development Theories</a:t>
            </a:r>
          </a:p>
          <a:p>
            <a:r>
              <a:rPr lang="en-US" sz="2400" spc="-140" dirty="0" smtClean="0"/>
              <a:t>Case Study Discussions</a:t>
            </a:r>
          </a:p>
          <a:p>
            <a:r>
              <a:rPr lang="en-US" sz="2400" spc="-140" dirty="0" smtClean="0"/>
              <a:t>Implications  for Case Management Practitioners</a:t>
            </a:r>
          </a:p>
          <a:p>
            <a:r>
              <a:rPr lang="en-US" sz="2400" spc="-140" dirty="0" smtClean="0"/>
              <a:t>Questions</a:t>
            </a:r>
          </a:p>
          <a:p>
            <a:endParaRPr lang="en-US" dirty="0"/>
          </a:p>
        </p:txBody>
      </p:sp>
    </p:spTree>
    <p:extLst>
      <p:ext uri="{BB962C8B-B14F-4D97-AF65-F5344CB8AC3E}">
        <p14:creationId xmlns:p14="http://schemas.microsoft.com/office/powerpoint/2010/main" val="848276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7696200" cy="4800599"/>
          </a:xfrm>
        </p:spPr>
        <p:txBody>
          <a:bodyPr anchor="t">
            <a:normAutofit/>
          </a:bodyPr>
          <a:lstStyle/>
          <a:p>
            <a:pPr marL="0" indent="0">
              <a:buNone/>
            </a:pPr>
            <a:r>
              <a:rPr lang="en-US" sz="3200" b="1" dirty="0" smtClean="0"/>
              <a:t>Student Affairs Philosophy</a:t>
            </a:r>
          </a:p>
          <a:p>
            <a:pPr marL="457200" indent="-457200">
              <a:buAutoNum type="arabicParenR"/>
            </a:pPr>
            <a:r>
              <a:rPr lang="en-US" sz="2400" dirty="0" smtClean="0"/>
              <a:t>The “Guidance Movement” of the 1920’s</a:t>
            </a:r>
          </a:p>
          <a:p>
            <a:pPr marL="457200" indent="-457200">
              <a:buAutoNum type="arabicParenR"/>
            </a:pPr>
            <a:r>
              <a:rPr lang="en-US" sz="2400" dirty="0" smtClean="0"/>
              <a:t>The Student Personnel Point of View – 1937 &amp; 1949</a:t>
            </a:r>
          </a:p>
          <a:p>
            <a:pPr lvl="1" indent="-342900"/>
            <a:r>
              <a:rPr lang="en-US" sz="2200" dirty="0" smtClean="0"/>
              <a:t>The personal and professional development of students were  prioritized in higher education            (in addition to research and scholarship).</a:t>
            </a:r>
          </a:p>
          <a:p>
            <a:pPr lvl="1" indent="-342900"/>
            <a:r>
              <a:rPr lang="en-US" sz="2200" dirty="0" smtClean="0"/>
              <a:t>Educators must guide “the whole student” to reach his or her full potential.</a:t>
            </a:r>
          </a:p>
          <a:p>
            <a:pPr marL="457200" indent="-457200">
              <a:buAutoNum type="arabicParenR"/>
            </a:pPr>
            <a:r>
              <a:rPr lang="en-US" sz="2400" dirty="0" smtClean="0"/>
              <a:t>The Civil </a:t>
            </a:r>
            <a:r>
              <a:rPr lang="en-US" sz="2400" dirty="0"/>
              <a:t>R</a:t>
            </a:r>
            <a:r>
              <a:rPr lang="en-US" sz="2400" dirty="0" smtClean="0"/>
              <a:t>ights and Women’s Movements – 1960’s</a:t>
            </a:r>
          </a:p>
          <a:p>
            <a:pPr lvl="1"/>
            <a:r>
              <a:rPr lang="en-US" sz="2200" spc="-140" dirty="0" smtClean="0"/>
              <a:t>Diversified student body requires additional perspectives.</a:t>
            </a:r>
          </a:p>
        </p:txBody>
      </p:sp>
      <p:sp>
        <p:nvSpPr>
          <p:cNvPr id="6" name="Title 1"/>
          <p:cNvSpPr>
            <a:spLocks noGrp="1"/>
          </p:cNvSpPr>
          <p:nvPr>
            <p:ph type="title"/>
          </p:nvPr>
        </p:nvSpPr>
        <p:spPr>
          <a:xfrm>
            <a:off x="914400" y="381000"/>
            <a:ext cx="7125113" cy="924475"/>
          </a:xfrm>
        </p:spPr>
        <p:txBody>
          <a:bodyPr/>
          <a:lstStyle/>
          <a:p>
            <a:pPr algn="ctr"/>
            <a:r>
              <a:rPr lang="en-US" b="1" dirty="0" smtClean="0">
                <a:solidFill>
                  <a:schemeClr val="accent1">
                    <a:lumMod val="40000"/>
                    <a:lumOff val="60000"/>
                  </a:schemeClr>
                </a:solidFill>
              </a:rPr>
              <a:t>Student Affairs 101:</a:t>
            </a:r>
            <a:br>
              <a:rPr lang="en-US" b="1" dirty="0" smtClean="0">
                <a:solidFill>
                  <a:schemeClr val="accent1">
                    <a:lumMod val="40000"/>
                    <a:lumOff val="60000"/>
                  </a:schemeClr>
                </a:solidFill>
              </a:rPr>
            </a:br>
            <a:r>
              <a:rPr lang="en-US" sz="1800" i="1" dirty="0"/>
              <a:t>Integrating Student Development Theory </a:t>
            </a:r>
            <a:r>
              <a:rPr lang="en-US" sz="1800" i="1" dirty="0" smtClean="0"/>
              <a:t>into </a:t>
            </a:r>
            <a:r>
              <a:rPr lang="en-US" sz="1800" i="1" dirty="0"/>
              <a:t>Case </a:t>
            </a:r>
            <a:r>
              <a:rPr lang="en-US" sz="1800" i="1" dirty="0" smtClean="0"/>
              <a:t>Management</a:t>
            </a:r>
            <a:endParaRPr lang="en-US" sz="2000" spc="-220" dirty="0">
              <a:solidFill>
                <a:schemeClr val="accent1">
                  <a:lumMod val="40000"/>
                  <a:lumOff val="60000"/>
                </a:schemeClr>
              </a:solidFill>
            </a:endParaRPr>
          </a:p>
        </p:txBody>
      </p:sp>
    </p:spTree>
    <p:extLst>
      <p:ext uri="{BB962C8B-B14F-4D97-AF65-F5344CB8AC3E}">
        <p14:creationId xmlns:p14="http://schemas.microsoft.com/office/powerpoint/2010/main" val="3753388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7848600" cy="4800599"/>
          </a:xfrm>
        </p:spPr>
        <p:txBody>
          <a:bodyPr anchor="t">
            <a:normAutofit/>
          </a:bodyPr>
          <a:lstStyle/>
          <a:p>
            <a:pPr marL="0" indent="0">
              <a:buNone/>
            </a:pPr>
            <a:r>
              <a:rPr lang="en-US" sz="3200" b="1" dirty="0" smtClean="0"/>
              <a:t>Student Affairs Philosophy</a:t>
            </a:r>
          </a:p>
          <a:p>
            <a:pPr marL="514350" indent="-514350">
              <a:buFont typeface="+mj-lt"/>
              <a:buAutoNum type="arabicParenR" startAt="4"/>
            </a:pPr>
            <a:r>
              <a:rPr lang="en-US" sz="2400" dirty="0" smtClean="0"/>
              <a:t>Nevitt Sanford (1962)</a:t>
            </a:r>
          </a:p>
          <a:p>
            <a:pPr lvl="1" indent="-342900"/>
            <a:r>
              <a:rPr lang="en-US" sz="2200" dirty="0" smtClean="0"/>
              <a:t>Cycles of Differentiation and Integration</a:t>
            </a:r>
          </a:p>
          <a:p>
            <a:pPr lvl="1" indent="-342900"/>
            <a:r>
              <a:rPr lang="en-US" sz="2200" dirty="0" smtClean="0"/>
              <a:t>Balancing Challenge and Support</a:t>
            </a:r>
          </a:p>
          <a:p>
            <a:pPr marL="514350" indent="-514350">
              <a:buFont typeface="+mj-lt"/>
              <a:buAutoNum type="arabicParenR" startAt="4"/>
            </a:pPr>
            <a:r>
              <a:rPr lang="en-US" sz="2400" dirty="0" smtClean="0"/>
              <a:t>Emergence of Student Development Theory</a:t>
            </a:r>
          </a:p>
          <a:p>
            <a:pPr marL="514350" indent="-514350">
              <a:buFont typeface="+mj-lt"/>
              <a:buAutoNum type="arabicParenR" startAt="4"/>
            </a:pPr>
            <a:r>
              <a:rPr lang="en-US" sz="2400" dirty="0" smtClean="0"/>
              <a:t>More recent trends in Student Affairs practice</a:t>
            </a:r>
          </a:p>
          <a:p>
            <a:pPr lvl="1"/>
            <a:r>
              <a:rPr lang="en-US" sz="2200" dirty="0" smtClean="0"/>
              <a:t>The Student Learning Imperative (1996)</a:t>
            </a:r>
          </a:p>
          <a:p>
            <a:pPr lvl="1"/>
            <a:r>
              <a:rPr lang="en-US" sz="2200" dirty="0" smtClean="0"/>
              <a:t>Learning Reconsidered (2004)</a:t>
            </a:r>
          </a:p>
          <a:p>
            <a:pPr marL="457200" lvl="1" indent="0">
              <a:buNone/>
            </a:pPr>
            <a:r>
              <a:rPr lang="en-US" sz="2200" i="1" dirty="0" smtClean="0"/>
              <a:t>Increasing focus on learning outcomes and assessment.</a:t>
            </a:r>
            <a:endParaRPr lang="en-US" sz="2200" i="1" dirty="0"/>
          </a:p>
          <a:p>
            <a:pPr marL="0" indent="0">
              <a:buNone/>
            </a:pPr>
            <a:endParaRPr lang="en-US" sz="3200" b="1" dirty="0" smtClean="0"/>
          </a:p>
        </p:txBody>
      </p:sp>
      <p:sp>
        <p:nvSpPr>
          <p:cNvPr id="6" name="Title 1"/>
          <p:cNvSpPr>
            <a:spLocks noGrp="1"/>
          </p:cNvSpPr>
          <p:nvPr>
            <p:ph type="title"/>
          </p:nvPr>
        </p:nvSpPr>
        <p:spPr>
          <a:xfrm>
            <a:off x="914400" y="381000"/>
            <a:ext cx="7125113" cy="924475"/>
          </a:xfrm>
        </p:spPr>
        <p:txBody>
          <a:bodyPr/>
          <a:lstStyle/>
          <a:p>
            <a:pPr algn="ctr"/>
            <a:r>
              <a:rPr lang="en-US" b="1" dirty="0" smtClean="0">
                <a:solidFill>
                  <a:schemeClr val="accent1">
                    <a:lumMod val="40000"/>
                    <a:lumOff val="60000"/>
                  </a:schemeClr>
                </a:solidFill>
              </a:rPr>
              <a:t>Student Affairs 101:</a:t>
            </a:r>
            <a:br>
              <a:rPr lang="en-US" b="1" dirty="0" smtClean="0">
                <a:solidFill>
                  <a:schemeClr val="accent1">
                    <a:lumMod val="40000"/>
                    <a:lumOff val="60000"/>
                  </a:schemeClr>
                </a:solidFill>
              </a:rPr>
            </a:br>
            <a:r>
              <a:rPr lang="en-US" sz="1800" i="1" dirty="0"/>
              <a:t>Integrating Student Development Theory </a:t>
            </a:r>
            <a:r>
              <a:rPr lang="en-US" sz="1800" i="1" dirty="0" smtClean="0"/>
              <a:t>into </a:t>
            </a:r>
            <a:r>
              <a:rPr lang="en-US" sz="1800" i="1" dirty="0"/>
              <a:t>Case </a:t>
            </a:r>
            <a:r>
              <a:rPr lang="en-US" sz="1800" i="1" dirty="0" smtClean="0"/>
              <a:t>Management</a:t>
            </a:r>
            <a:endParaRPr lang="en-US" sz="2000" spc="-220" dirty="0">
              <a:solidFill>
                <a:schemeClr val="accent1">
                  <a:lumMod val="40000"/>
                  <a:lumOff val="60000"/>
                </a:schemeClr>
              </a:solidFill>
            </a:endParaRPr>
          </a:p>
        </p:txBody>
      </p:sp>
    </p:spTree>
    <p:extLst>
      <p:ext uri="{BB962C8B-B14F-4D97-AF65-F5344CB8AC3E}">
        <p14:creationId xmlns:p14="http://schemas.microsoft.com/office/powerpoint/2010/main" val="2340568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7848600" cy="4800599"/>
          </a:xfrm>
        </p:spPr>
        <p:txBody>
          <a:bodyPr anchor="t">
            <a:normAutofit/>
          </a:bodyPr>
          <a:lstStyle/>
          <a:p>
            <a:pPr marL="0" indent="0">
              <a:buNone/>
            </a:pPr>
            <a:r>
              <a:rPr lang="en-US" sz="3200" b="1" dirty="0" smtClean="0"/>
              <a:t>Student Affairs Philosophy - Summary</a:t>
            </a:r>
          </a:p>
          <a:p>
            <a:r>
              <a:rPr lang="en-US" sz="3200" b="1" dirty="0" smtClean="0"/>
              <a:t> Focus on “the whole student”</a:t>
            </a:r>
          </a:p>
          <a:p>
            <a:r>
              <a:rPr lang="en-US" sz="3200" b="1" dirty="0"/>
              <a:t> </a:t>
            </a:r>
            <a:r>
              <a:rPr lang="en-US" sz="3200" b="1" dirty="0" smtClean="0"/>
              <a:t>Social Justice and Inclusion</a:t>
            </a:r>
          </a:p>
          <a:p>
            <a:r>
              <a:rPr lang="en-US" sz="3200" b="1" dirty="0"/>
              <a:t> </a:t>
            </a:r>
            <a:r>
              <a:rPr lang="en-US" sz="3200" b="1" dirty="0" smtClean="0"/>
              <a:t>Balance Challenge and Support</a:t>
            </a:r>
          </a:p>
          <a:p>
            <a:r>
              <a:rPr lang="en-US" sz="3200" b="1" dirty="0"/>
              <a:t> </a:t>
            </a:r>
            <a:r>
              <a:rPr lang="en-US" sz="3200" b="1" dirty="0" smtClean="0"/>
              <a:t>Prioritize the Academic Mission</a:t>
            </a:r>
          </a:p>
        </p:txBody>
      </p:sp>
      <p:sp>
        <p:nvSpPr>
          <p:cNvPr id="6" name="Title 1"/>
          <p:cNvSpPr>
            <a:spLocks noGrp="1"/>
          </p:cNvSpPr>
          <p:nvPr>
            <p:ph type="title"/>
          </p:nvPr>
        </p:nvSpPr>
        <p:spPr>
          <a:xfrm>
            <a:off x="914400" y="381000"/>
            <a:ext cx="7125113" cy="924475"/>
          </a:xfrm>
        </p:spPr>
        <p:txBody>
          <a:bodyPr/>
          <a:lstStyle/>
          <a:p>
            <a:pPr algn="ctr"/>
            <a:r>
              <a:rPr lang="en-US" b="1" dirty="0" smtClean="0">
                <a:solidFill>
                  <a:schemeClr val="accent1">
                    <a:lumMod val="40000"/>
                    <a:lumOff val="60000"/>
                  </a:schemeClr>
                </a:solidFill>
              </a:rPr>
              <a:t>Student Affairs 101:</a:t>
            </a:r>
            <a:br>
              <a:rPr lang="en-US" b="1" dirty="0" smtClean="0">
                <a:solidFill>
                  <a:schemeClr val="accent1">
                    <a:lumMod val="40000"/>
                    <a:lumOff val="60000"/>
                  </a:schemeClr>
                </a:solidFill>
              </a:rPr>
            </a:br>
            <a:r>
              <a:rPr lang="en-US" sz="1800" i="1" dirty="0"/>
              <a:t>Integrating Student Development Theory </a:t>
            </a:r>
            <a:r>
              <a:rPr lang="en-US" sz="1800" i="1" dirty="0" smtClean="0"/>
              <a:t>into </a:t>
            </a:r>
            <a:r>
              <a:rPr lang="en-US" sz="1800" i="1" dirty="0"/>
              <a:t>Case </a:t>
            </a:r>
            <a:r>
              <a:rPr lang="en-US" sz="1800" i="1" dirty="0" smtClean="0"/>
              <a:t>Management</a:t>
            </a:r>
            <a:endParaRPr lang="en-US" sz="2000" spc="-220" dirty="0">
              <a:solidFill>
                <a:schemeClr val="accent1">
                  <a:lumMod val="40000"/>
                  <a:lumOff val="60000"/>
                </a:schemeClr>
              </a:solidFill>
            </a:endParaRPr>
          </a:p>
        </p:txBody>
      </p:sp>
    </p:spTree>
    <p:extLst>
      <p:ext uri="{BB962C8B-B14F-4D97-AF65-F5344CB8AC3E}">
        <p14:creationId xmlns:p14="http://schemas.microsoft.com/office/powerpoint/2010/main" val="3344470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600"/>
            <a:ext cx="7543800" cy="4953000"/>
          </a:xfrm>
        </p:spPr>
        <p:txBody>
          <a:bodyPr anchor="t">
            <a:normAutofit lnSpcReduction="10000"/>
          </a:bodyPr>
          <a:lstStyle/>
          <a:p>
            <a:pPr marL="0" indent="0">
              <a:buNone/>
            </a:pPr>
            <a:r>
              <a:rPr lang="en-US" sz="3200" b="1" dirty="0" smtClean="0"/>
              <a:t>Student Development Defined</a:t>
            </a:r>
          </a:p>
          <a:p>
            <a:r>
              <a:rPr lang="en-US" sz="2800" spc="-140" dirty="0" smtClean="0"/>
              <a:t>What is “student development”?</a:t>
            </a:r>
          </a:p>
          <a:p>
            <a:pPr lvl="1"/>
            <a:r>
              <a:rPr lang="en-US" sz="1800" spc="-140" dirty="0" smtClean="0"/>
              <a:t>Sanford (1967) defined development as “the organization of increasing complexity” (p. 47).</a:t>
            </a:r>
          </a:p>
          <a:p>
            <a:pPr lvl="1"/>
            <a:r>
              <a:rPr lang="en-US" sz="1800" spc="-140" dirty="0" smtClean="0"/>
              <a:t>Miller and Prince (1976) defined the student development as “the application  of human development concepts in postsecondary settings so that everyone involved can master increasingly complex developmental tasks, achieve self-direction, and become interdependent” (p. 3).</a:t>
            </a:r>
          </a:p>
          <a:p>
            <a:pPr lvl="1"/>
            <a:r>
              <a:rPr lang="en-US" sz="1800" spc="-140" dirty="0" smtClean="0"/>
              <a:t>Rogers (1990) defined student development as “the ways that a student grows, progresses, or increases his or her developmental capabilities as a result of enrollment in an institution of higher education” (p. 27).</a:t>
            </a:r>
          </a:p>
          <a:p>
            <a:pPr lvl="1"/>
            <a:r>
              <a:rPr lang="en-US" sz="1800" b="1" spc="-140" dirty="0" smtClean="0"/>
              <a:t>Student Development is a philosophy that guides student affairs practice  as  “a concern for the development of the whole person” (Rogers, 1990, p. 27).</a:t>
            </a:r>
            <a:endParaRPr lang="en-US" sz="1800" b="1" dirty="0"/>
          </a:p>
        </p:txBody>
      </p:sp>
      <p:sp>
        <p:nvSpPr>
          <p:cNvPr id="6" name="Title 1"/>
          <p:cNvSpPr>
            <a:spLocks noGrp="1"/>
          </p:cNvSpPr>
          <p:nvPr>
            <p:ph type="title"/>
          </p:nvPr>
        </p:nvSpPr>
        <p:spPr>
          <a:xfrm>
            <a:off x="914400" y="381000"/>
            <a:ext cx="7125113" cy="924475"/>
          </a:xfrm>
        </p:spPr>
        <p:txBody>
          <a:bodyPr/>
          <a:lstStyle/>
          <a:p>
            <a:pPr algn="ctr"/>
            <a:r>
              <a:rPr lang="en-US" b="1" dirty="0" smtClean="0">
                <a:solidFill>
                  <a:schemeClr val="accent1">
                    <a:lumMod val="40000"/>
                    <a:lumOff val="60000"/>
                  </a:schemeClr>
                </a:solidFill>
              </a:rPr>
              <a:t>Student Affairs 101:</a:t>
            </a:r>
            <a:br>
              <a:rPr lang="en-US" b="1" dirty="0" smtClean="0">
                <a:solidFill>
                  <a:schemeClr val="accent1">
                    <a:lumMod val="40000"/>
                    <a:lumOff val="60000"/>
                  </a:schemeClr>
                </a:solidFill>
              </a:rPr>
            </a:br>
            <a:r>
              <a:rPr lang="en-US" sz="1800" i="1" dirty="0"/>
              <a:t>Integrating Student Development Theory </a:t>
            </a:r>
            <a:r>
              <a:rPr lang="en-US" sz="1800" i="1" dirty="0" smtClean="0"/>
              <a:t>into </a:t>
            </a:r>
            <a:r>
              <a:rPr lang="en-US" sz="1800" i="1" dirty="0"/>
              <a:t>Case </a:t>
            </a:r>
            <a:r>
              <a:rPr lang="en-US" sz="1800" i="1" dirty="0" smtClean="0"/>
              <a:t>Management</a:t>
            </a:r>
            <a:endParaRPr lang="en-US" sz="2000" spc="-220" dirty="0">
              <a:solidFill>
                <a:schemeClr val="accent1">
                  <a:lumMod val="40000"/>
                  <a:lumOff val="60000"/>
                </a:schemeClr>
              </a:solidFill>
            </a:endParaRPr>
          </a:p>
        </p:txBody>
      </p:sp>
    </p:spTree>
    <p:extLst>
      <p:ext uri="{BB962C8B-B14F-4D97-AF65-F5344CB8AC3E}">
        <p14:creationId xmlns:p14="http://schemas.microsoft.com/office/powerpoint/2010/main" val="3599382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600"/>
            <a:ext cx="7543800" cy="4953000"/>
          </a:xfrm>
        </p:spPr>
        <p:txBody>
          <a:bodyPr anchor="t">
            <a:normAutofit/>
          </a:bodyPr>
          <a:lstStyle/>
          <a:p>
            <a:pPr marL="0" indent="0">
              <a:buNone/>
            </a:pPr>
            <a:r>
              <a:rPr lang="en-US" sz="3200" b="1" dirty="0" smtClean="0"/>
              <a:t>Use of Student Development Theory</a:t>
            </a:r>
          </a:p>
          <a:p>
            <a:r>
              <a:rPr lang="en-US" sz="2800" spc="-140" dirty="0" smtClean="0"/>
              <a:t>“Knowledge of student development theory enables student affairs professionals to identify and address student needs, design programs, develop policies, and create healthy college environments that encourage positive growth  in students” (Evans et al, 2010, p. 7).</a:t>
            </a:r>
          </a:p>
        </p:txBody>
      </p:sp>
      <p:sp>
        <p:nvSpPr>
          <p:cNvPr id="6" name="Title 1"/>
          <p:cNvSpPr>
            <a:spLocks noGrp="1"/>
          </p:cNvSpPr>
          <p:nvPr>
            <p:ph type="title"/>
          </p:nvPr>
        </p:nvSpPr>
        <p:spPr>
          <a:xfrm>
            <a:off x="914400" y="381000"/>
            <a:ext cx="7125113" cy="924475"/>
          </a:xfrm>
        </p:spPr>
        <p:txBody>
          <a:bodyPr/>
          <a:lstStyle/>
          <a:p>
            <a:pPr algn="ctr"/>
            <a:r>
              <a:rPr lang="en-US" b="1" dirty="0" smtClean="0">
                <a:solidFill>
                  <a:schemeClr val="accent1">
                    <a:lumMod val="40000"/>
                    <a:lumOff val="60000"/>
                  </a:schemeClr>
                </a:solidFill>
              </a:rPr>
              <a:t>Student Affairs 101:</a:t>
            </a:r>
            <a:br>
              <a:rPr lang="en-US" b="1" dirty="0" smtClean="0">
                <a:solidFill>
                  <a:schemeClr val="accent1">
                    <a:lumMod val="40000"/>
                    <a:lumOff val="60000"/>
                  </a:schemeClr>
                </a:solidFill>
              </a:rPr>
            </a:br>
            <a:r>
              <a:rPr lang="en-US" sz="1800" i="1" dirty="0"/>
              <a:t>Integrating Student Development Theory </a:t>
            </a:r>
            <a:r>
              <a:rPr lang="en-US" sz="1800" i="1" dirty="0" smtClean="0"/>
              <a:t>into </a:t>
            </a:r>
            <a:r>
              <a:rPr lang="en-US" sz="1800" i="1" dirty="0"/>
              <a:t>Case </a:t>
            </a:r>
            <a:r>
              <a:rPr lang="en-US" sz="1800" i="1" dirty="0" smtClean="0"/>
              <a:t>Management</a:t>
            </a:r>
            <a:endParaRPr lang="en-US" sz="2000" spc="-220" dirty="0">
              <a:solidFill>
                <a:schemeClr val="accent1">
                  <a:lumMod val="40000"/>
                  <a:lumOff val="60000"/>
                </a:schemeClr>
              </a:solidFill>
            </a:endParaRPr>
          </a:p>
        </p:txBody>
      </p:sp>
    </p:spTree>
    <p:extLst>
      <p:ext uri="{BB962C8B-B14F-4D97-AF65-F5344CB8AC3E}">
        <p14:creationId xmlns:p14="http://schemas.microsoft.com/office/powerpoint/2010/main" val="3731107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600"/>
            <a:ext cx="7543800" cy="4953000"/>
          </a:xfrm>
        </p:spPr>
        <p:txBody>
          <a:bodyPr anchor="t">
            <a:normAutofit/>
          </a:bodyPr>
          <a:lstStyle/>
          <a:p>
            <a:pPr marL="0" indent="0">
              <a:buNone/>
            </a:pPr>
            <a:r>
              <a:rPr lang="en-US" sz="2800" b="1" spc="-140" dirty="0" smtClean="0"/>
              <a:t>Student </a:t>
            </a:r>
            <a:r>
              <a:rPr lang="en-US" sz="2800" b="1" spc="-140" dirty="0"/>
              <a:t>development theories respond to four key </a:t>
            </a:r>
            <a:r>
              <a:rPr lang="en-US" sz="2800" b="1" spc="-140" dirty="0" smtClean="0"/>
              <a:t>questions:</a:t>
            </a:r>
            <a:endParaRPr lang="en-US" b="1" dirty="0"/>
          </a:p>
          <a:p>
            <a:pPr marL="914400" lvl="1" indent="-514350">
              <a:buFont typeface="+mj-lt"/>
              <a:buAutoNum type="arabicPeriod"/>
            </a:pPr>
            <a:r>
              <a:rPr lang="en-US" sz="2400" spc="-140" dirty="0" smtClean="0"/>
              <a:t>What interpersonal and intrapersonal changes occur while the student is in college?</a:t>
            </a:r>
          </a:p>
          <a:p>
            <a:pPr marL="914400" lvl="1" indent="-514350">
              <a:buFont typeface="+mj-lt"/>
              <a:buAutoNum type="arabicPeriod"/>
            </a:pPr>
            <a:r>
              <a:rPr lang="en-US" sz="2400" spc="-140" dirty="0" smtClean="0"/>
              <a:t>What factors lead to this development?</a:t>
            </a:r>
          </a:p>
          <a:p>
            <a:pPr marL="914400" lvl="1" indent="-514350">
              <a:buFont typeface="+mj-lt"/>
              <a:buAutoNum type="arabicPeriod"/>
            </a:pPr>
            <a:r>
              <a:rPr lang="en-US" sz="2400" spc="-140" dirty="0" smtClean="0"/>
              <a:t>What aspects of the college environment encourage or retard growth?</a:t>
            </a:r>
          </a:p>
          <a:p>
            <a:pPr marL="914400" lvl="1" indent="-514350">
              <a:buFont typeface="+mj-lt"/>
              <a:buAutoNum type="arabicPeriod"/>
            </a:pPr>
            <a:r>
              <a:rPr lang="en-US" sz="2400" spc="-140" dirty="0" smtClean="0"/>
              <a:t>What developmental outcomes should we strive to achieve in college?</a:t>
            </a:r>
          </a:p>
          <a:p>
            <a:pPr marL="400050" lvl="1" indent="0">
              <a:buNone/>
            </a:pPr>
            <a:r>
              <a:rPr lang="en-US" sz="2400" spc="-140" dirty="0" smtClean="0"/>
              <a:t>(Knefelkamp et al, 1978)</a:t>
            </a:r>
          </a:p>
        </p:txBody>
      </p:sp>
      <p:sp>
        <p:nvSpPr>
          <p:cNvPr id="6" name="Title 1"/>
          <p:cNvSpPr>
            <a:spLocks noGrp="1"/>
          </p:cNvSpPr>
          <p:nvPr>
            <p:ph type="title"/>
          </p:nvPr>
        </p:nvSpPr>
        <p:spPr>
          <a:xfrm>
            <a:off x="914400" y="381000"/>
            <a:ext cx="7125113" cy="924475"/>
          </a:xfrm>
        </p:spPr>
        <p:txBody>
          <a:bodyPr/>
          <a:lstStyle/>
          <a:p>
            <a:pPr algn="ctr"/>
            <a:r>
              <a:rPr lang="en-US" b="1" dirty="0" smtClean="0">
                <a:solidFill>
                  <a:schemeClr val="accent1">
                    <a:lumMod val="40000"/>
                    <a:lumOff val="60000"/>
                  </a:schemeClr>
                </a:solidFill>
              </a:rPr>
              <a:t>Student Affairs 101:</a:t>
            </a:r>
            <a:br>
              <a:rPr lang="en-US" b="1" dirty="0" smtClean="0">
                <a:solidFill>
                  <a:schemeClr val="accent1">
                    <a:lumMod val="40000"/>
                    <a:lumOff val="60000"/>
                  </a:schemeClr>
                </a:solidFill>
              </a:rPr>
            </a:br>
            <a:r>
              <a:rPr lang="en-US" sz="1800" i="1" dirty="0"/>
              <a:t>Integrating Student Development Theory </a:t>
            </a:r>
            <a:r>
              <a:rPr lang="en-US" sz="1800" i="1" dirty="0" smtClean="0"/>
              <a:t>into </a:t>
            </a:r>
            <a:r>
              <a:rPr lang="en-US" sz="1800" i="1" dirty="0"/>
              <a:t>Case </a:t>
            </a:r>
            <a:r>
              <a:rPr lang="en-US" sz="1800" i="1" dirty="0" smtClean="0"/>
              <a:t>Management</a:t>
            </a:r>
            <a:endParaRPr lang="en-US" sz="2000" spc="-220" dirty="0">
              <a:solidFill>
                <a:schemeClr val="accent1">
                  <a:lumMod val="40000"/>
                  <a:lumOff val="60000"/>
                </a:schemeClr>
              </a:solidFill>
            </a:endParaRPr>
          </a:p>
        </p:txBody>
      </p:sp>
    </p:spTree>
    <p:extLst>
      <p:ext uri="{BB962C8B-B14F-4D97-AF65-F5344CB8AC3E}">
        <p14:creationId xmlns:p14="http://schemas.microsoft.com/office/powerpoint/2010/main" val="1472709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7543800" cy="4800599"/>
          </a:xfrm>
        </p:spPr>
        <p:txBody>
          <a:bodyPr anchor="t">
            <a:normAutofit/>
          </a:bodyPr>
          <a:lstStyle/>
          <a:p>
            <a:pPr marL="0" indent="0">
              <a:buNone/>
            </a:pPr>
            <a:r>
              <a:rPr lang="en-US" sz="3200" b="1" dirty="0" smtClean="0"/>
              <a:t>Key Student Development Theories</a:t>
            </a:r>
          </a:p>
          <a:p>
            <a:pPr marL="0" indent="0">
              <a:buNone/>
            </a:pPr>
            <a:r>
              <a:rPr lang="en-US" sz="2400" dirty="0" smtClean="0"/>
              <a:t>Three foundational theories were introduced in the 1960’s building on the Erikson’s ideas of identify development.</a:t>
            </a:r>
          </a:p>
          <a:p>
            <a:pPr marL="0" indent="0">
              <a:buNone/>
            </a:pPr>
            <a:r>
              <a:rPr lang="en-US" sz="2400" dirty="0" smtClean="0"/>
              <a:t>1</a:t>
            </a:r>
            <a:r>
              <a:rPr lang="en-US" sz="2400" dirty="0"/>
              <a:t>) </a:t>
            </a:r>
            <a:r>
              <a:rPr lang="en-US" sz="2400" dirty="0" smtClean="0"/>
              <a:t>Chickering’s Theory of Identity Development</a:t>
            </a:r>
            <a:endParaRPr lang="en-US" sz="2400" dirty="0"/>
          </a:p>
          <a:p>
            <a:pPr marL="0" indent="0">
              <a:buNone/>
            </a:pPr>
            <a:r>
              <a:rPr lang="en-US" sz="2400" dirty="0"/>
              <a:t>2) </a:t>
            </a:r>
            <a:r>
              <a:rPr lang="en-US" sz="2400" dirty="0" smtClean="0"/>
              <a:t>Perry’s Theory of Intellectual and Ethical Development</a:t>
            </a:r>
            <a:endParaRPr lang="en-US" sz="2400" dirty="0"/>
          </a:p>
          <a:p>
            <a:pPr marL="0" indent="0">
              <a:buNone/>
            </a:pPr>
            <a:r>
              <a:rPr lang="en-US" sz="2400" dirty="0" smtClean="0"/>
              <a:t>3) Kohlberg’s Theory of Moral Development </a:t>
            </a:r>
          </a:p>
          <a:p>
            <a:pPr marL="0" indent="0" algn="r">
              <a:buNone/>
            </a:pPr>
            <a:r>
              <a:rPr lang="en-US" sz="2400" spc="-140" dirty="0"/>
              <a:t>(Evans et al, </a:t>
            </a:r>
            <a:r>
              <a:rPr lang="en-US" sz="2400" spc="-140" dirty="0" smtClean="0"/>
              <a:t>2010)</a:t>
            </a:r>
            <a:endParaRPr lang="en-US" sz="2400" spc="-140" dirty="0"/>
          </a:p>
          <a:p>
            <a:pPr marL="0" indent="0">
              <a:buNone/>
            </a:pPr>
            <a:endParaRPr lang="en-US" sz="2400" dirty="0"/>
          </a:p>
          <a:p>
            <a:endParaRPr lang="en-US" sz="2800" spc="-140" dirty="0" smtClean="0"/>
          </a:p>
          <a:p>
            <a:endParaRPr lang="en-US" dirty="0"/>
          </a:p>
        </p:txBody>
      </p:sp>
      <p:sp>
        <p:nvSpPr>
          <p:cNvPr id="6" name="Title 1"/>
          <p:cNvSpPr>
            <a:spLocks noGrp="1"/>
          </p:cNvSpPr>
          <p:nvPr>
            <p:ph type="title"/>
          </p:nvPr>
        </p:nvSpPr>
        <p:spPr>
          <a:xfrm>
            <a:off x="914400" y="381000"/>
            <a:ext cx="7125113" cy="924475"/>
          </a:xfrm>
        </p:spPr>
        <p:txBody>
          <a:bodyPr/>
          <a:lstStyle/>
          <a:p>
            <a:pPr algn="ctr"/>
            <a:r>
              <a:rPr lang="en-US" b="1" dirty="0" smtClean="0">
                <a:solidFill>
                  <a:schemeClr val="accent1">
                    <a:lumMod val="40000"/>
                    <a:lumOff val="60000"/>
                  </a:schemeClr>
                </a:solidFill>
              </a:rPr>
              <a:t>Student Affairs 101:</a:t>
            </a:r>
            <a:br>
              <a:rPr lang="en-US" b="1" dirty="0" smtClean="0">
                <a:solidFill>
                  <a:schemeClr val="accent1">
                    <a:lumMod val="40000"/>
                    <a:lumOff val="60000"/>
                  </a:schemeClr>
                </a:solidFill>
              </a:rPr>
            </a:br>
            <a:r>
              <a:rPr lang="en-US" sz="1800" i="1" dirty="0"/>
              <a:t>Integrating Student Development Theory </a:t>
            </a:r>
            <a:r>
              <a:rPr lang="en-US" sz="1800" i="1" dirty="0" smtClean="0"/>
              <a:t>into </a:t>
            </a:r>
            <a:r>
              <a:rPr lang="en-US" sz="1800" i="1" dirty="0"/>
              <a:t>Case </a:t>
            </a:r>
            <a:r>
              <a:rPr lang="en-US" sz="1800" i="1" dirty="0" smtClean="0"/>
              <a:t>Management</a:t>
            </a:r>
            <a:endParaRPr lang="en-US" sz="2000" spc="-220" dirty="0">
              <a:solidFill>
                <a:schemeClr val="accent1">
                  <a:lumMod val="40000"/>
                  <a:lumOff val="60000"/>
                </a:schemeClr>
              </a:solidFill>
            </a:endParaRPr>
          </a:p>
        </p:txBody>
      </p:sp>
    </p:spTree>
    <p:extLst>
      <p:ext uri="{BB962C8B-B14F-4D97-AF65-F5344CB8AC3E}">
        <p14:creationId xmlns:p14="http://schemas.microsoft.com/office/powerpoint/2010/main" val="3715822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Summer">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4012</TotalTime>
  <Words>1455</Words>
  <Application>Microsoft Office PowerPoint</Application>
  <PresentationFormat>On-screen Show (4:3)</PresentationFormat>
  <Paragraphs>147</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Summer</vt:lpstr>
      <vt:lpstr>Student Affairs 101 Integrating Student Development Theory  into Higher Education Case Management  </vt:lpstr>
      <vt:lpstr>Student Affairs 101: Integrating Student Development Theory into Case Management</vt:lpstr>
      <vt:lpstr>Student Affairs 101: Integrating Student Development Theory into Case Management</vt:lpstr>
      <vt:lpstr>Student Affairs 101: Integrating Student Development Theory into Case Management</vt:lpstr>
      <vt:lpstr>Student Affairs 101: Integrating Student Development Theory into Case Management</vt:lpstr>
      <vt:lpstr>Student Affairs 101: Integrating Student Development Theory into Case Management</vt:lpstr>
      <vt:lpstr>Student Affairs 101: Integrating Student Development Theory into Case Management</vt:lpstr>
      <vt:lpstr>Student Affairs 101: Integrating Student Development Theory into Case Management</vt:lpstr>
      <vt:lpstr>Student Affairs 101: Integrating Student Development Theory into Case Management</vt:lpstr>
      <vt:lpstr>Student Affairs 101: Integrating Student Development Theory into Case Management</vt:lpstr>
      <vt:lpstr>Student Affairs 101: Integrating Student Development Theory into Case Management</vt:lpstr>
      <vt:lpstr>Student Affairs 101: Integrating Student Development Theory into Case Management</vt:lpstr>
      <vt:lpstr>Student Affairs 101: Integrating Student Development Theory into Case Management</vt:lpstr>
      <vt:lpstr>Student Affairs 101: Integrating Student Development Theory into Case Management</vt:lpstr>
      <vt:lpstr>Student Affairs 101: Integrating Student Development Theory into Case Management</vt:lpstr>
      <vt:lpstr>Student Affairs 101: Integrating Student Development Theory into Case Management</vt:lpstr>
      <vt:lpstr>Student Affairs 101: Integrating Student Development Theory into Case Management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Robinder</dc:creator>
  <cp:lastModifiedBy>Robinder, Keith E [D S O]</cp:lastModifiedBy>
  <cp:revision>70</cp:revision>
  <cp:lastPrinted>2012-05-29T13:03:12Z</cp:lastPrinted>
  <dcterms:created xsi:type="dcterms:W3CDTF">2011-10-20T19:09:12Z</dcterms:created>
  <dcterms:modified xsi:type="dcterms:W3CDTF">2012-05-29T13:12:14Z</dcterms:modified>
</cp:coreProperties>
</file>