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85" r:id="rId3"/>
    <p:sldId id="277" r:id="rId4"/>
    <p:sldId id="258" r:id="rId5"/>
    <p:sldId id="264" r:id="rId6"/>
    <p:sldId id="280" r:id="rId7"/>
    <p:sldId id="267" r:id="rId8"/>
    <p:sldId id="268" r:id="rId9"/>
    <p:sldId id="278" r:id="rId10"/>
    <p:sldId id="269" r:id="rId11"/>
    <p:sldId id="286" r:id="rId12"/>
    <p:sldId id="262" r:id="rId13"/>
    <p:sldId id="287" r:id="rId14"/>
    <p:sldId id="282" r:id="rId15"/>
    <p:sldId id="281" r:id="rId16"/>
    <p:sldId id="288" r:id="rId17"/>
    <p:sldId id="289"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5742" autoAdjust="0"/>
  </p:normalViewPr>
  <p:slideViewPr>
    <p:cSldViewPr>
      <p:cViewPr varScale="1">
        <p:scale>
          <a:sx n="154" d="100"/>
          <a:sy n="154" d="100"/>
        </p:scale>
        <p:origin x="348" y="126"/>
      </p:cViewPr>
      <p:guideLst>
        <p:guide orient="horz" pos="1620"/>
        <p:guide pos="2880"/>
      </p:guideLst>
    </p:cSldViewPr>
  </p:slideViewPr>
  <p:notesTextViewPr>
    <p:cViewPr>
      <p:scale>
        <a:sx n="1" d="1"/>
        <a:sy n="1" d="1"/>
      </p:scale>
      <p:origin x="0" y="0"/>
    </p:cViewPr>
  </p:notesTextViewPr>
  <p:notesViewPr>
    <p:cSldViewPr>
      <p:cViewPr varScale="1">
        <p:scale>
          <a:sx n="96" d="100"/>
          <a:sy n="96" d="100"/>
        </p:scale>
        <p:origin x="-40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029B9-F31B-499C-B289-E9E70FE66DAC}"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16C8D2BB-9829-4F90-8AC7-5187E46174DA}">
      <dgm:prSet phldrT="[Text]"/>
      <dgm:spPr/>
      <dgm:t>
        <a:bodyPr/>
        <a:lstStyle/>
        <a:p>
          <a:r>
            <a:rPr lang="en-US" dirty="0"/>
            <a:t>- High Needs</a:t>
          </a:r>
        </a:p>
        <a:p>
          <a:r>
            <a:rPr lang="en-US" dirty="0"/>
            <a:t>- Ongoing Safety Concerns</a:t>
          </a:r>
        </a:p>
        <a:p>
          <a:r>
            <a:rPr lang="en-US" dirty="0"/>
            <a:t>- Limited resources</a:t>
          </a:r>
        </a:p>
        <a:p>
          <a:r>
            <a:rPr lang="en-US" dirty="0"/>
            <a:t>- Frequent Contact with System</a:t>
          </a:r>
        </a:p>
        <a:p>
          <a:r>
            <a:rPr lang="en-US" dirty="0"/>
            <a:t>- “Falls through the cracks”</a:t>
          </a:r>
        </a:p>
        <a:p>
          <a:r>
            <a:rPr lang="en-US" dirty="0"/>
            <a:t>- Uses Crisis Services Regularly </a:t>
          </a:r>
        </a:p>
      </dgm:t>
    </dgm:pt>
    <dgm:pt modelId="{713C3EA6-568F-419F-9A04-1DF9F113D175}" type="parTrans" cxnId="{70D4C9B1-421E-41C0-92DF-5FFD01303844}">
      <dgm:prSet/>
      <dgm:spPr/>
      <dgm:t>
        <a:bodyPr/>
        <a:lstStyle/>
        <a:p>
          <a:endParaRPr lang="en-US"/>
        </a:p>
      </dgm:t>
    </dgm:pt>
    <dgm:pt modelId="{364E6A13-0113-4F0E-B3DE-041073DDCF9F}" type="sibTrans" cxnId="{70D4C9B1-421E-41C0-92DF-5FFD01303844}">
      <dgm:prSet/>
      <dgm:spPr/>
      <dgm:t>
        <a:bodyPr/>
        <a:lstStyle/>
        <a:p>
          <a:endParaRPr lang="en-US"/>
        </a:p>
      </dgm:t>
    </dgm:pt>
    <dgm:pt modelId="{911EBB40-16A8-4CA7-B63D-A0EDBA114F77}">
      <dgm:prSet phldrT="[Text]"/>
      <dgm:spPr/>
      <dgm:t>
        <a:bodyPr/>
        <a:lstStyle/>
        <a:p>
          <a:r>
            <a:rPr lang="en-US" dirty="0"/>
            <a:t>- Brief  or Time limited Treatment</a:t>
          </a:r>
        </a:p>
        <a:p>
          <a:r>
            <a:rPr lang="en-US" dirty="0"/>
            <a:t>- Bi-Weekly or weekly contact</a:t>
          </a:r>
        </a:p>
        <a:p>
          <a:r>
            <a:rPr lang="en-US" dirty="0"/>
            <a:t>- Large caseloads</a:t>
          </a:r>
        </a:p>
        <a:p>
          <a:r>
            <a:rPr lang="en-US" dirty="0"/>
            <a:t>- Triage/Walk-in/After Hours as needed</a:t>
          </a:r>
        </a:p>
        <a:p>
          <a:r>
            <a:rPr lang="en-US" dirty="0"/>
            <a:t>- Referrals</a:t>
          </a:r>
        </a:p>
        <a:p>
          <a:r>
            <a:rPr lang="en-US" dirty="0"/>
            <a:t>- Group Therapy</a:t>
          </a:r>
        </a:p>
        <a:p>
          <a:r>
            <a:rPr lang="en-US" dirty="0"/>
            <a:t>-Waitlists</a:t>
          </a:r>
        </a:p>
        <a:p>
          <a:r>
            <a:rPr lang="en-US" dirty="0"/>
            <a:t>-Staff or Trainee Level Assignment after  IA</a:t>
          </a:r>
        </a:p>
      </dgm:t>
    </dgm:pt>
    <dgm:pt modelId="{86962661-C8D2-4CDF-8352-E8056A577366}" type="parTrans" cxnId="{9F710DCF-4DCE-4E74-A069-7BB04A5DC7BB}">
      <dgm:prSet/>
      <dgm:spPr/>
      <dgm:t>
        <a:bodyPr/>
        <a:lstStyle/>
        <a:p>
          <a:endParaRPr lang="en-US"/>
        </a:p>
      </dgm:t>
    </dgm:pt>
    <dgm:pt modelId="{09DA319D-619A-49A6-9C7D-F4B20B417B1C}" type="sibTrans" cxnId="{9F710DCF-4DCE-4E74-A069-7BB04A5DC7BB}">
      <dgm:prSet/>
      <dgm:spPr/>
      <dgm:t>
        <a:bodyPr/>
        <a:lstStyle/>
        <a:p>
          <a:endParaRPr lang="en-US"/>
        </a:p>
      </dgm:t>
    </dgm:pt>
    <dgm:pt modelId="{2B4A5DFE-C150-42CF-970E-8A5048D21455}" type="pres">
      <dgm:prSet presAssocID="{EB3029B9-F31B-499C-B289-E9E70FE66DAC}" presName="diagram" presStyleCnt="0">
        <dgm:presLayoutVars>
          <dgm:dir/>
          <dgm:resizeHandles val="exact"/>
        </dgm:presLayoutVars>
      </dgm:prSet>
      <dgm:spPr/>
      <dgm:t>
        <a:bodyPr/>
        <a:lstStyle/>
        <a:p>
          <a:endParaRPr lang="en-US"/>
        </a:p>
      </dgm:t>
    </dgm:pt>
    <dgm:pt modelId="{BDC167A2-D8E8-401A-80F1-798A0448C394}" type="pres">
      <dgm:prSet presAssocID="{16C8D2BB-9829-4F90-8AC7-5187E46174DA}" presName="arrow" presStyleLbl="node1" presStyleIdx="0" presStyleCnt="2">
        <dgm:presLayoutVars>
          <dgm:bulletEnabled val="1"/>
        </dgm:presLayoutVars>
      </dgm:prSet>
      <dgm:spPr/>
      <dgm:t>
        <a:bodyPr/>
        <a:lstStyle/>
        <a:p>
          <a:endParaRPr lang="en-US"/>
        </a:p>
      </dgm:t>
    </dgm:pt>
    <dgm:pt modelId="{7DF5FD42-79FF-4C6B-A859-009BF0E7FBF8}" type="pres">
      <dgm:prSet presAssocID="{911EBB40-16A8-4CA7-B63D-A0EDBA114F77}" presName="arrow" presStyleLbl="node1" presStyleIdx="1" presStyleCnt="2">
        <dgm:presLayoutVars>
          <dgm:bulletEnabled val="1"/>
        </dgm:presLayoutVars>
      </dgm:prSet>
      <dgm:spPr/>
      <dgm:t>
        <a:bodyPr/>
        <a:lstStyle/>
        <a:p>
          <a:endParaRPr lang="en-US"/>
        </a:p>
      </dgm:t>
    </dgm:pt>
  </dgm:ptLst>
  <dgm:cxnLst>
    <dgm:cxn modelId="{9F710DCF-4DCE-4E74-A069-7BB04A5DC7BB}" srcId="{EB3029B9-F31B-499C-B289-E9E70FE66DAC}" destId="{911EBB40-16A8-4CA7-B63D-A0EDBA114F77}" srcOrd="1" destOrd="0" parTransId="{86962661-C8D2-4CDF-8352-E8056A577366}" sibTransId="{09DA319D-619A-49A6-9C7D-F4B20B417B1C}"/>
    <dgm:cxn modelId="{B13ACFB7-7430-488A-91E1-FEE5EDD81CD6}" type="presOf" srcId="{911EBB40-16A8-4CA7-B63D-A0EDBA114F77}" destId="{7DF5FD42-79FF-4C6B-A859-009BF0E7FBF8}" srcOrd="0" destOrd="0" presId="urn:microsoft.com/office/officeart/2005/8/layout/arrow5"/>
    <dgm:cxn modelId="{CD5BA855-6D10-43B8-886A-06898C5891F7}" type="presOf" srcId="{16C8D2BB-9829-4F90-8AC7-5187E46174DA}" destId="{BDC167A2-D8E8-401A-80F1-798A0448C394}" srcOrd="0" destOrd="0" presId="urn:microsoft.com/office/officeart/2005/8/layout/arrow5"/>
    <dgm:cxn modelId="{70D4C9B1-421E-41C0-92DF-5FFD01303844}" srcId="{EB3029B9-F31B-499C-B289-E9E70FE66DAC}" destId="{16C8D2BB-9829-4F90-8AC7-5187E46174DA}" srcOrd="0" destOrd="0" parTransId="{713C3EA6-568F-419F-9A04-1DF9F113D175}" sibTransId="{364E6A13-0113-4F0E-B3DE-041073DDCF9F}"/>
    <dgm:cxn modelId="{DD9C4D43-49C3-44DA-942E-E553A9FF9757}" type="presOf" srcId="{EB3029B9-F31B-499C-B289-E9E70FE66DAC}" destId="{2B4A5DFE-C150-42CF-970E-8A5048D21455}" srcOrd="0" destOrd="0" presId="urn:microsoft.com/office/officeart/2005/8/layout/arrow5"/>
    <dgm:cxn modelId="{46582341-9AB7-4E13-B8B4-27473B73037D}" type="presParOf" srcId="{2B4A5DFE-C150-42CF-970E-8A5048D21455}" destId="{BDC167A2-D8E8-401A-80F1-798A0448C394}" srcOrd="0" destOrd="0" presId="urn:microsoft.com/office/officeart/2005/8/layout/arrow5"/>
    <dgm:cxn modelId="{E94A41BF-A60E-4BBA-950E-A20C798878FC}" type="presParOf" srcId="{2B4A5DFE-C150-42CF-970E-8A5048D21455}" destId="{7DF5FD42-79FF-4C6B-A859-009BF0E7FBF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FDA447-0721-AC42-9E6F-0BD3ACABB134}" type="doc">
      <dgm:prSet loTypeId="urn:microsoft.com/office/officeart/2005/8/layout/balance1" loCatId="" qsTypeId="urn:microsoft.com/office/officeart/2005/8/quickstyle/simple4" qsCatId="simple" csTypeId="urn:microsoft.com/office/officeart/2005/8/colors/colorful3" csCatId="colorful" phldr="1"/>
      <dgm:spPr/>
      <dgm:t>
        <a:bodyPr/>
        <a:lstStyle/>
        <a:p>
          <a:endParaRPr lang="en-US"/>
        </a:p>
      </dgm:t>
    </dgm:pt>
    <dgm:pt modelId="{CB3085ED-50FB-F844-A6E9-C233B4C27745}">
      <dgm:prSet phldrT="[Text]" custT="1"/>
      <dgm:spPr>
        <a:solidFill>
          <a:schemeClr val="accent4">
            <a:lumMod val="75000"/>
            <a:alpha val="90000"/>
          </a:schemeClr>
        </a:solidFill>
      </dgm:spPr>
      <dgm:t>
        <a:bodyPr/>
        <a:lstStyle/>
        <a:p>
          <a:r>
            <a:rPr lang="en-US" sz="1200" dirty="0" smtClean="0">
              <a:solidFill>
                <a:schemeClr val="bg1"/>
              </a:solidFill>
            </a:rPr>
            <a:t>Motivational Interviewing (MI)</a:t>
          </a:r>
          <a:endParaRPr lang="en-US" sz="1200" dirty="0">
            <a:solidFill>
              <a:schemeClr val="bg1"/>
            </a:solidFill>
          </a:endParaRPr>
        </a:p>
      </dgm:t>
    </dgm:pt>
    <dgm:pt modelId="{169E6A7F-FC5C-7F4D-94E9-07168425EA06}" type="parTrans" cxnId="{4FC12B3D-487C-3C4E-9A7A-0DCFED7ECC32}">
      <dgm:prSet/>
      <dgm:spPr/>
      <dgm:t>
        <a:bodyPr/>
        <a:lstStyle/>
        <a:p>
          <a:endParaRPr lang="en-US"/>
        </a:p>
      </dgm:t>
    </dgm:pt>
    <dgm:pt modelId="{64A1CBD8-9B08-4B46-813F-27D925799204}" type="sibTrans" cxnId="{4FC12B3D-487C-3C4E-9A7A-0DCFED7ECC32}">
      <dgm:prSet/>
      <dgm:spPr/>
      <dgm:t>
        <a:bodyPr/>
        <a:lstStyle/>
        <a:p>
          <a:endParaRPr lang="en-US"/>
        </a:p>
      </dgm:t>
    </dgm:pt>
    <dgm:pt modelId="{10DAF891-9D32-BB44-84FC-E1134FC6B3A5}">
      <dgm:prSet phldrT="[Text]"/>
      <dgm:spPr/>
      <dgm:t>
        <a:bodyPr/>
        <a:lstStyle/>
        <a:p>
          <a:r>
            <a:rPr lang="en-US" dirty="0" smtClean="0"/>
            <a:t>Strengths-Based Therapy</a:t>
          </a:r>
          <a:endParaRPr lang="en-US" dirty="0"/>
        </a:p>
      </dgm:t>
    </dgm:pt>
    <dgm:pt modelId="{274CC6F9-B5EF-C849-95E9-AA0DBDE81AA8}" type="parTrans" cxnId="{334DDE3A-BD65-EE40-89E9-B86387A2E636}">
      <dgm:prSet/>
      <dgm:spPr/>
      <dgm:t>
        <a:bodyPr/>
        <a:lstStyle/>
        <a:p>
          <a:endParaRPr lang="en-US"/>
        </a:p>
      </dgm:t>
    </dgm:pt>
    <dgm:pt modelId="{64122B52-2778-D04A-9129-45F81EC7F2E0}" type="sibTrans" cxnId="{334DDE3A-BD65-EE40-89E9-B86387A2E636}">
      <dgm:prSet/>
      <dgm:spPr/>
      <dgm:t>
        <a:bodyPr/>
        <a:lstStyle/>
        <a:p>
          <a:endParaRPr lang="en-US"/>
        </a:p>
      </dgm:t>
    </dgm:pt>
    <dgm:pt modelId="{1E265254-0FAF-DA44-8967-9B8CC2A2109D}">
      <dgm:prSet phldrT="[Text]"/>
      <dgm:spPr/>
      <dgm:t>
        <a:bodyPr/>
        <a:lstStyle/>
        <a:p>
          <a:r>
            <a:rPr lang="en-US" dirty="0" smtClean="0"/>
            <a:t>Solution-Focused Therapy</a:t>
          </a:r>
          <a:endParaRPr lang="en-US" dirty="0"/>
        </a:p>
      </dgm:t>
    </dgm:pt>
    <dgm:pt modelId="{DAD70761-B373-644C-97BD-EE7FB71A0A7E}" type="parTrans" cxnId="{BE94C3BB-E91F-5941-A38D-55DD08397888}">
      <dgm:prSet/>
      <dgm:spPr/>
      <dgm:t>
        <a:bodyPr/>
        <a:lstStyle/>
        <a:p>
          <a:endParaRPr lang="en-US"/>
        </a:p>
      </dgm:t>
    </dgm:pt>
    <dgm:pt modelId="{24AB51A4-5404-C648-A5CA-1667E2A09A68}" type="sibTrans" cxnId="{BE94C3BB-E91F-5941-A38D-55DD08397888}">
      <dgm:prSet/>
      <dgm:spPr/>
      <dgm:t>
        <a:bodyPr/>
        <a:lstStyle/>
        <a:p>
          <a:endParaRPr lang="en-US"/>
        </a:p>
      </dgm:t>
    </dgm:pt>
    <dgm:pt modelId="{EB03B431-261D-8549-AD51-936C06873A0B}">
      <dgm:prSet phldrT="[Text]" custT="1"/>
      <dgm:spPr>
        <a:solidFill>
          <a:schemeClr val="accent5">
            <a:alpha val="90000"/>
          </a:schemeClr>
        </a:solidFill>
      </dgm:spPr>
      <dgm:t>
        <a:bodyPr/>
        <a:lstStyle/>
        <a:p>
          <a:r>
            <a:rPr lang="en-US" sz="1200" dirty="0" smtClean="0">
              <a:solidFill>
                <a:schemeClr val="bg1"/>
              </a:solidFill>
            </a:rPr>
            <a:t>Cognitive Behavioral Therapy (CBT)</a:t>
          </a:r>
          <a:endParaRPr lang="en-US" sz="1200" dirty="0">
            <a:solidFill>
              <a:schemeClr val="bg1"/>
            </a:solidFill>
          </a:endParaRPr>
        </a:p>
      </dgm:t>
    </dgm:pt>
    <dgm:pt modelId="{F4F846C6-3AE7-F64B-A518-938B49E0486A}" type="parTrans" cxnId="{4D92021E-D91D-4747-9D2B-48DCE7AA818C}">
      <dgm:prSet/>
      <dgm:spPr/>
      <dgm:t>
        <a:bodyPr/>
        <a:lstStyle/>
        <a:p>
          <a:endParaRPr lang="en-US"/>
        </a:p>
      </dgm:t>
    </dgm:pt>
    <dgm:pt modelId="{8620BA7E-873F-6D45-946F-D0D26A79C233}" type="sibTrans" cxnId="{4D92021E-D91D-4747-9D2B-48DCE7AA818C}">
      <dgm:prSet/>
      <dgm:spPr/>
      <dgm:t>
        <a:bodyPr/>
        <a:lstStyle/>
        <a:p>
          <a:endParaRPr lang="en-US"/>
        </a:p>
      </dgm:t>
    </dgm:pt>
    <dgm:pt modelId="{395AAD29-72B5-694F-8767-2FEBC8BDDAE4}">
      <dgm:prSet phldrT="[Text]"/>
      <dgm:spPr/>
      <dgm:t>
        <a:bodyPr/>
        <a:lstStyle/>
        <a:p>
          <a:r>
            <a:rPr lang="en-US" b="0" dirty="0" smtClean="0"/>
            <a:t>Mindfulness Based Cognitive Therapy (MBCT) </a:t>
          </a:r>
          <a:endParaRPr lang="en-US" b="0" dirty="0"/>
        </a:p>
      </dgm:t>
    </dgm:pt>
    <dgm:pt modelId="{E55FC770-148B-C740-A5D3-64867154A4B4}" type="parTrans" cxnId="{4C085257-A5F4-CF48-94EE-D7D508CE28BE}">
      <dgm:prSet/>
      <dgm:spPr/>
      <dgm:t>
        <a:bodyPr/>
        <a:lstStyle/>
        <a:p>
          <a:endParaRPr lang="en-US"/>
        </a:p>
      </dgm:t>
    </dgm:pt>
    <dgm:pt modelId="{3D3B956E-B41C-6F49-9489-2E2ABE1F6FAF}" type="sibTrans" cxnId="{4C085257-A5F4-CF48-94EE-D7D508CE28BE}">
      <dgm:prSet/>
      <dgm:spPr/>
      <dgm:t>
        <a:bodyPr/>
        <a:lstStyle/>
        <a:p>
          <a:endParaRPr lang="en-US"/>
        </a:p>
      </dgm:t>
    </dgm:pt>
    <dgm:pt modelId="{479ABC76-E67E-FE4C-8396-4ADA4ABBD897}">
      <dgm:prSet phldrT="[Text]"/>
      <dgm:spPr/>
      <dgm:t>
        <a:bodyPr/>
        <a:lstStyle/>
        <a:p>
          <a:r>
            <a:rPr lang="en-US" dirty="0" smtClean="0"/>
            <a:t>Acceptance Commitment Therapy (ACT)</a:t>
          </a:r>
          <a:endParaRPr lang="en-US" dirty="0"/>
        </a:p>
      </dgm:t>
    </dgm:pt>
    <dgm:pt modelId="{1C1A1357-414D-144C-89BB-B6D922448D0C}" type="parTrans" cxnId="{FB4F6DEE-D576-EE43-B932-EBB49D675ADE}">
      <dgm:prSet/>
      <dgm:spPr/>
      <dgm:t>
        <a:bodyPr/>
        <a:lstStyle/>
        <a:p>
          <a:endParaRPr lang="en-US"/>
        </a:p>
      </dgm:t>
    </dgm:pt>
    <dgm:pt modelId="{CAEFDB10-5CCC-524E-B8E7-746406436BE6}" type="sibTrans" cxnId="{FB4F6DEE-D576-EE43-B932-EBB49D675ADE}">
      <dgm:prSet/>
      <dgm:spPr/>
      <dgm:t>
        <a:bodyPr/>
        <a:lstStyle/>
        <a:p>
          <a:endParaRPr lang="en-US"/>
        </a:p>
      </dgm:t>
    </dgm:pt>
    <dgm:pt modelId="{4D3DBD3C-469B-0844-9786-514CC494BCC3}">
      <dgm:prSet phldrT="[Text]"/>
      <dgm:spPr/>
      <dgm:t>
        <a:bodyPr/>
        <a:lstStyle/>
        <a:p>
          <a:r>
            <a:rPr lang="en-US" dirty="0" smtClean="0"/>
            <a:t>Dialectical Behavioral Therapy (DBT) </a:t>
          </a:r>
          <a:endParaRPr lang="en-US" dirty="0"/>
        </a:p>
      </dgm:t>
    </dgm:pt>
    <dgm:pt modelId="{B3529E4E-DF4B-1644-818C-1837BE9B0B2B}" type="parTrans" cxnId="{4FA0AB5D-37B4-4343-9DA2-67B08D7AF4BA}">
      <dgm:prSet/>
      <dgm:spPr/>
      <dgm:t>
        <a:bodyPr/>
        <a:lstStyle/>
        <a:p>
          <a:endParaRPr lang="en-US"/>
        </a:p>
      </dgm:t>
    </dgm:pt>
    <dgm:pt modelId="{67457BA2-2916-CF44-97EF-0D670E94CFF0}" type="sibTrans" cxnId="{4FA0AB5D-37B4-4343-9DA2-67B08D7AF4BA}">
      <dgm:prSet/>
      <dgm:spPr/>
      <dgm:t>
        <a:bodyPr/>
        <a:lstStyle/>
        <a:p>
          <a:endParaRPr lang="en-US"/>
        </a:p>
      </dgm:t>
    </dgm:pt>
    <dgm:pt modelId="{34385537-82DD-F944-BFF2-4D39E2BADBB3}" type="pres">
      <dgm:prSet presAssocID="{C7FDA447-0721-AC42-9E6F-0BD3ACABB134}" presName="outerComposite" presStyleCnt="0">
        <dgm:presLayoutVars>
          <dgm:chMax val="2"/>
          <dgm:animLvl val="lvl"/>
          <dgm:resizeHandles val="exact"/>
        </dgm:presLayoutVars>
      </dgm:prSet>
      <dgm:spPr/>
      <dgm:t>
        <a:bodyPr/>
        <a:lstStyle/>
        <a:p>
          <a:endParaRPr lang="en-US"/>
        </a:p>
      </dgm:t>
    </dgm:pt>
    <dgm:pt modelId="{85652184-F820-3F47-A898-9FD1EDEA4919}" type="pres">
      <dgm:prSet presAssocID="{C7FDA447-0721-AC42-9E6F-0BD3ACABB134}" presName="dummyMaxCanvas" presStyleCnt="0"/>
      <dgm:spPr/>
    </dgm:pt>
    <dgm:pt modelId="{823665B0-0616-FE4F-9ACA-9BE34168D61A}" type="pres">
      <dgm:prSet presAssocID="{C7FDA447-0721-AC42-9E6F-0BD3ACABB134}" presName="parentComposite" presStyleCnt="0"/>
      <dgm:spPr/>
    </dgm:pt>
    <dgm:pt modelId="{DD7548DB-9E62-7C4C-B3FF-83D77D66518C}" type="pres">
      <dgm:prSet presAssocID="{C7FDA447-0721-AC42-9E6F-0BD3ACABB134}" presName="parent1" presStyleLbl="alignAccFollowNode1" presStyleIdx="0" presStyleCnt="4" custAng="244108" custScaleX="132782" custScaleY="91888" custLinFactY="51" custLinFactNeighborX="-19473" custLinFactNeighborY="100000">
        <dgm:presLayoutVars>
          <dgm:chMax val="4"/>
        </dgm:presLayoutVars>
      </dgm:prSet>
      <dgm:spPr/>
      <dgm:t>
        <a:bodyPr/>
        <a:lstStyle/>
        <a:p>
          <a:endParaRPr lang="en-US"/>
        </a:p>
      </dgm:t>
    </dgm:pt>
    <dgm:pt modelId="{6989DD02-3A50-254E-A678-12160A719DAB}" type="pres">
      <dgm:prSet presAssocID="{C7FDA447-0721-AC42-9E6F-0BD3ACABB134}" presName="parent2" presStyleLbl="alignAccFollowNode1" presStyleIdx="1" presStyleCnt="4" custAng="306257" custScaleX="140741" custScaleY="81919" custLinFactNeighborX="19614" custLinFactNeighborY="44620">
        <dgm:presLayoutVars>
          <dgm:chMax val="4"/>
        </dgm:presLayoutVars>
      </dgm:prSet>
      <dgm:spPr/>
      <dgm:t>
        <a:bodyPr/>
        <a:lstStyle/>
        <a:p>
          <a:endParaRPr lang="en-US"/>
        </a:p>
      </dgm:t>
    </dgm:pt>
    <dgm:pt modelId="{609BB667-9981-7B4D-B937-2379A78157D5}" type="pres">
      <dgm:prSet presAssocID="{C7FDA447-0721-AC42-9E6F-0BD3ACABB134}" presName="childrenComposite" presStyleCnt="0"/>
      <dgm:spPr/>
    </dgm:pt>
    <dgm:pt modelId="{A79A4847-1EA8-7C4A-89BE-5787D61660D3}" type="pres">
      <dgm:prSet presAssocID="{C7FDA447-0721-AC42-9E6F-0BD3ACABB134}" presName="dummyMaxCanvas_ChildArea" presStyleCnt="0"/>
      <dgm:spPr/>
    </dgm:pt>
    <dgm:pt modelId="{9451B503-8F91-FA4F-BF68-761098F1094A}" type="pres">
      <dgm:prSet presAssocID="{C7FDA447-0721-AC42-9E6F-0BD3ACABB134}" presName="fulcrum" presStyleLbl="alignAccFollowNode1" presStyleIdx="2" presStyleCnt="4"/>
      <dgm:spPr/>
    </dgm:pt>
    <dgm:pt modelId="{9D835803-8836-B149-8D53-71F8BF6D252E}" type="pres">
      <dgm:prSet presAssocID="{C7FDA447-0721-AC42-9E6F-0BD3ACABB134}" presName="balance_23" presStyleLbl="alignAccFollowNode1" presStyleIdx="3" presStyleCnt="4" custScaleX="229787" custScaleY="177400">
        <dgm:presLayoutVars>
          <dgm:bulletEnabled val="1"/>
        </dgm:presLayoutVars>
      </dgm:prSet>
      <dgm:spPr/>
    </dgm:pt>
    <dgm:pt modelId="{758BA32B-0E66-424C-A0D8-1D6389127022}" type="pres">
      <dgm:prSet presAssocID="{C7FDA447-0721-AC42-9E6F-0BD3ACABB134}" presName="right_23_1" presStyleLbl="node1" presStyleIdx="0" presStyleCnt="5" custScaleX="161059" custScaleY="118891">
        <dgm:presLayoutVars>
          <dgm:bulletEnabled val="1"/>
        </dgm:presLayoutVars>
      </dgm:prSet>
      <dgm:spPr/>
      <dgm:t>
        <a:bodyPr/>
        <a:lstStyle/>
        <a:p>
          <a:endParaRPr lang="en-US"/>
        </a:p>
      </dgm:t>
    </dgm:pt>
    <dgm:pt modelId="{4B7E294B-AECF-E544-BD0F-66D82F0B5118}" type="pres">
      <dgm:prSet presAssocID="{C7FDA447-0721-AC42-9E6F-0BD3ACABB134}" presName="right_23_2" presStyleLbl="node1" presStyleIdx="1" presStyleCnt="5" custScaleX="154219" custScaleY="106140" custLinFactNeighborX="623" custLinFactNeighborY="-2382">
        <dgm:presLayoutVars>
          <dgm:bulletEnabled val="1"/>
        </dgm:presLayoutVars>
      </dgm:prSet>
      <dgm:spPr/>
      <dgm:t>
        <a:bodyPr/>
        <a:lstStyle/>
        <a:p>
          <a:endParaRPr lang="en-US"/>
        </a:p>
      </dgm:t>
    </dgm:pt>
    <dgm:pt modelId="{90DFFA4E-E903-8040-AA0E-6FCA9DFFD74F}" type="pres">
      <dgm:prSet presAssocID="{C7FDA447-0721-AC42-9E6F-0BD3ACABB134}" presName="right_23_3" presStyleLbl="node1" presStyleIdx="2" presStyleCnt="5" custScaleX="147223" custScaleY="98156">
        <dgm:presLayoutVars>
          <dgm:bulletEnabled val="1"/>
        </dgm:presLayoutVars>
      </dgm:prSet>
      <dgm:spPr/>
      <dgm:t>
        <a:bodyPr/>
        <a:lstStyle/>
        <a:p>
          <a:endParaRPr lang="en-US"/>
        </a:p>
      </dgm:t>
    </dgm:pt>
    <dgm:pt modelId="{24D07BE2-1688-314F-9A71-7BE2DBFB1DCF}" type="pres">
      <dgm:prSet presAssocID="{C7FDA447-0721-AC42-9E6F-0BD3ACABB134}" presName="left_23_1" presStyleLbl="node1" presStyleIdx="3" presStyleCnt="5" custScaleX="144861" custScaleY="106316" custLinFactNeighborX="-30540" custLinFactNeighborY="-2515">
        <dgm:presLayoutVars>
          <dgm:bulletEnabled val="1"/>
        </dgm:presLayoutVars>
      </dgm:prSet>
      <dgm:spPr/>
      <dgm:t>
        <a:bodyPr/>
        <a:lstStyle/>
        <a:p>
          <a:endParaRPr lang="en-US"/>
        </a:p>
      </dgm:t>
    </dgm:pt>
    <dgm:pt modelId="{159FFCA5-BD41-354F-8877-45BF53D49E94}" type="pres">
      <dgm:prSet presAssocID="{C7FDA447-0721-AC42-9E6F-0BD3ACABB134}" presName="left_23_2" presStyleLbl="node1" presStyleIdx="4" presStyleCnt="5" custScaleX="141668" custScaleY="114274" custLinFactNeighborX="-29900" custLinFactNeighborY="-4520">
        <dgm:presLayoutVars>
          <dgm:bulletEnabled val="1"/>
        </dgm:presLayoutVars>
      </dgm:prSet>
      <dgm:spPr/>
      <dgm:t>
        <a:bodyPr/>
        <a:lstStyle/>
        <a:p>
          <a:endParaRPr lang="en-US"/>
        </a:p>
      </dgm:t>
    </dgm:pt>
  </dgm:ptLst>
  <dgm:cxnLst>
    <dgm:cxn modelId="{92C4AD80-C12E-41BD-BBC4-69B6C589D5E8}" type="presOf" srcId="{C7FDA447-0721-AC42-9E6F-0BD3ACABB134}" destId="{34385537-82DD-F944-BFF2-4D39E2BADBB3}" srcOrd="0" destOrd="0" presId="urn:microsoft.com/office/officeart/2005/8/layout/balance1"/>
    <dgm:cxn modelId="{966E5E2E-5067-4F20-B41E-E99563D2D712}" type="presOf" srcId="{4D3DBD3C-469B-0844-9786-514CC494BCC3}" destId="{90DFFA4E-E903-8040-AA0E-6FCA9DFFD74F}" srcOrd="0" destOrd="0" presId="urn:microsoft.com/office/officeart/2005/8/layout/balance1"/>
    <dgm:cxn modelId="{11473FC4-3D0E-4EB7-8B07-32CBE3D7FDE4}" type="presOf" srcId="{EB03B431-261D-8549-AD51-936C06873A0B}" destId="{6989DD02-3A50-254E-A678-12160A719DAB}" srcOrd="0" destOrd="0" presId="urn:microsoft.com/office/officeart/2005/8/layout/balance1"/>
    <dgm:cxn modelId="{FB4F6DEE-D576-EE43-B932-EBB49D675ADE}" srcId="{EB03B431-261D-8549-AD51-936C06873A0B}" destId="{479ABC76-E67E-FE4C-8396-4ADA4ABBD897}" srcOrd="1" destOrd="0" parTransId="{1C1A1357-414D-144C-89BB-B6D922448D0C}" sibTransId="{CAEFDB10-5CCC-524E-B8E7-746406436BE6}"/>
    <dgm:cxn modelId="{B3CBE76D-7E16-4C7F-B1BE-EBEE19099F01}" type="presOf" srcId="{CB3085ED-50FB-F844-A6E9-C233B4C27745}" destId="{DD7548DB-9E62-7C4C-B3FF-83D77D66518C}" srcOrd="0" destOrd="0" presId="urn:microsoft.com/office/officeart/2005/8/layout/balance1"/>
    <dgm:cxn modelId="{4FA0AB5D-37B4-4343-9DA2-67B08D7AF4BA}" srcId="{EB03B431-261D-8549-AD51-936C06873A0B}" destId="{4D3DBD3C-469B-0844-9786-514CC494BCC3}" srcOrd="2" destOrd="0" parTransId="{B3529E4E-DF4B-1644-818C-1837BE9B0B2B}" sibTransId="{67457BA2-2916-CF44-97EF-0D670E94CFF0}"/>
    <dgm:cxn modelId="{4164A903-B6A5-4E25-A3FF-BD2E700FA539}" type="presOf" srcId="{10DAF891-9D32-BB44-84FC-E1134FC6B3A5}" destId="{24D07BE2-1688-314F-9A71-7BE2DBFB1DCF}" srcOrd="0" destOrd="0" presId="urn:microsoft.com/office/officeart/2005/8/layout/balance1"/>
    <dgm:cxn modelId="{19D5922D-2B0D-4930-A306-1C5E35B837B8}" type="presOf" srcId="{479ABC76-E67E-FE4C-8396-4ADA4ABBD897}" destId="{4B7E294B-AECF-E544-BD0F-66D82F0B5118}" srcOrd="0" destOrd="0" presId="urn:microsoft.com/office/officeart/2005/8/layout/balance1"/>
    <dgm:cxn modelId="{6FD76958-92D4-4834-A298-05D844225BAE}" type="presOf" srcId="{1E265254-0FAF-DA44-8967-9B8CC2A2109D}" destId="{159FFCA5-BD41-354F-8877-45BF53D49E94}" srcOrd="0" destOrd="0" presId="urn:microsoft.com/office/officeart/2005/8/layout/balance1"/>
    <dgm:cxn modelId="{4FC12B3D-487C-3C4E-9A7A-0DCFED7ECC32}" srcId="{C7FDA447-0721-AC42-9E6F-0BD3ACABB134}" destId="{CB3085ED-50FB-F844-A6E9-C233B4C27745}" srcOrd="0" destOrd="0" parTransId="{169E6A7F-FC5C-7F4D-94E9-07168425EA06}" sibTransId="{64A1CBD8-9B08-4B46-813F-27D925799204}"/>
    <dgm:cxn modelId="{334DDE3A-BD65-EE40-89E9-B86387A2E636}" srcId="{CB3085ED-50FB-F844-A6E9-C233B4C27745}" destId="{10DAF891-9D32-BB44-84FC-E1134FC6B3A5}" srcOrd="0" destOrd="0" parTransId="{274CC6F9-B5EF-C849-95E9-AA0DBDE81AA8}" sibTransId="{64122B52-2778-D04A-9129-45F81EC7F2E0}"/>
    <dgm:cxn modelId="{BE94C3BB-E91F-5941-A38D-55DD08397888}" srcId="{CB3085ED-50FB-F844-A6E9-C233B4C27745}" destId="{1E265254-0FAF-DA44-8967-9B8CC2A2109D}" srcOrd="1" destOrd="0" parTransId="{DAD70761-B373-644C-97BD-EE7FB71A0A7E}" sibTransId="{24AB51A4-5404-C648-A5CA-1667E2A09A68}"/>
    <dgm:cxn modelId="{85071525-6400-4F86-B7C8-5C67BCA0DE6B}" type="presOf" srcId="{395AAD29-72B5-694F-8767-2FEBC8BDDAE4}" destId="{758BA32B-0E66-424C-A0D8-1D6389127022}" srcOrd="0" destOrd="0" presId="urn:microsoft.com/office/officeart/2005/8/layout/balance1"/>
    <dgm:cxn modelId="{4C085257-A5F4-CF48-94EE-D7D508CE28BE}" srcId="{EB03B431-261D-8549-AD51-936C06873A0B}" destId="{395AAD29-72B5-694F-8767-2FEBC8BDDAE4}" srcOrd="0" destOrd="0" parTransId="{E55FC770-148B-C740-A5D3-64867154A4B4}" sibTransId="{3D3B956E-B41C-6F49-9489-2E2ABE1F6FAF}"/>
    <dgm:cxn modelId="{4D92021E-D91D-4747-9D2B-48DCE7AA818C}" srcId="{C7FDA447-0721-AC42-9E6F-0BD3ACABB134}" destId="{EB03B431-261D-8549-AD51-936C06873A0B}" srcOrd="1" destOrd="0" parTransId="{F4F846C6-3AE7-F64B-A518-938B49E0486A}" sibTransId="{8620BA7E-873F-6D45-946F-D0D26A79C233}"/>
    <dgm:cxn modelId="{892A1333-9695-402E-8B5E-E0633E60E928}" type="presParOf" srcId="{34385537-82DD-F944-BFF2-4D39E2BADBB3}" destId="{85652184-F820-3F47-A898-9FD1EDEA4919}" srcOrd="0" destOrd="0" presId="urn:microsoft.com/office/officeart/2005/8/layout/balance1"/>
    <dgm:cxn modelId="{8906CF6F-06EF-49FF-9E88-336839E91BDC}" type="presParOf" srcId="{34385537-82DD-F944-BFF2-4D39E2BADBB3}" destId="{823665B0-0616-FE4F-9ACA-9BE34168D61A}" srcOrd="1" destOrd="0" presId="urn:microsoft.com/office/officeart/2005/8/layout/balance1"/>
    <dgm:cxn modelId="{6ABB9040-3C08-4367-A69B-8F40FCB7E62E}" type="presParOf" srcId="{823665B0-0616-FE4F-9ACA-9BE34168D61A}" destId="{DD7548DB-9E62-7C4C-B3FF-83D77D66518C}" srcOrd="0" destOrd="0" presId="urn:microsoft.com/office/officeart/2005/8/layout/balance1"/>
    <dgm:cxn modelId="{E2F65672-94F9-4BA4-BC8D-C77A03E63A94}" type="presParOf" srcId="{823665B0-0616-FE4F-9ACA-9BE34168D61A}" destId="{6989DD02-3A50-254E-A678-12160A719DAB}" srcOrd="1" destOrd="0" presId="urn:microsoft.com/office/officeart/2005/8/layout/balance1"/>
    <dgm:cxn modelId="{CD123014-9CEB-4DAB-B8DE-E00D90C67563}" type="presParOf" srcId="{34385537-82DD-F944-BFF2-4D39E2BADBB3}" destId="{609BB667-9981-7B4D-B937-2379A78157D5}" srcOrd="2" destOrd="0" presId="urn:microsoft.com/office/officeart/2005/8/layout/balance1"/>
    <dgm:cxn modelId="{3AA3AEF4-3B01-48FB-934D-A397A0147EDF}" type="presParOf" srcId="{609BB667-9981-7B4D-B937-2379A78157D5}" destId="{A79A4847-1EA8-7C4A-89BE-5787D61660D3}" srcOrd="0" destOrd="0" presId="urn:microsoft.com/office/officeart/2005/8/layout/balance1"/>
    <dgm:cxn modelId="{39E49EA6-32F6-434A-8770-2AFA289FBF4B}" type="presParOf" srcId="{609BB667-9981-7B4D-B937-2379A78157D5}" destId="{9451B503-8F91-FA4F-BF68-761098F1094A}" srcOrd="1" destOrd="0" presId="urn:microsoft.com/office/officeart/2005/8/layout/balance1"/>
    <dgm:cxn modelId="{F9654E0C-AAB1-431E-9D73-B6DE6712CA00}" type="presParOf" srcId="{609BB667-9981-7B4D-B937-2379A78157D5}" destId="{9D835803-8836-B149-8D53-71F8BF6D252E}" srcOrd="2" destOrd="0" presId="urn:microsoft.com/office/officeart/2005/8/layout/balance1"/>
    <dgm:cxn modelId="{49200E19-4753-4547-A605-96C8FEA6B336}" type="presParOf" srcId="{609BB667-9981-7B4D-B937-2379A78157D5}" destId="{758BA32B-0E66-424C-A0D8-1D6389127022}" srcOrd="3" destOrd="0" presId="urn:microsoft.com/office/officeart/2005/8/layout/balance1"/>
    <dgm:cxn modelId="{C3064022-D2AF-4A47-A6BB-F526677C7C66}" type="presParOf" srcId="{609BB667-9981-7B4D-B937-2379A78157D5}" destId="{4B7E294B-AECF-E544-BD0F-66D82F0B5118}" srcOrd="4" destOrd="0" presId="urn:microsoft.com/office/officeart/2005/8/layout/balance1"/>
    <dgm:cxn modelId="{14E014D5-982C-48E3-A2AA-9AA6398753AC}" type="presParOf" srcId="{609BB667-9981-7B4D-B937-2379A78157D5}" destId="{90DFFA4E-E903-8040-AA0E-6FCA9DFFD74F}" srcOrd="5" destOrd="0" presId="urn:microsoft.com/office/officeart/2005/8/layout/balance1"/>
    <dgm:cxn modelId="{266F25A5-A908-4A80-8910-AE9EC7C561BB}" type="presParOf" srcId="{609BB667-9981-7B4D-B937-2379A78157D5}" destId="{24D07BE2-1688-314F-9A71-7BE2DBFB1DCF}" srcOrd="6" destOrd="0" presId="urn:microsoft.com/office/officeart/2005/8/layout/balance1"/>
    <dgm:cxn modelId="{BA11DD77-F88C-475F-AAFA-9F8D5BC6CCC8}" type="presParOf" srcId="{609BB667-9981-7B4D-B937-2379A78157D5}" destId="{159FFCA5-BD41-354F-8877-45BF53D49E94}"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2097A22-0693-4829-A505-4C6B0AC447F6}" type="datetimeFigureOut">
              <a:rPr lang="en-US" smtClean="0"/>
              <a:t>7/14/2016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339B83-4A7B-4B02-86C3-A0A83E2EFF30}" type="slidenum">
              <a:rPr lang="en-US" smtClean="0"/>
              <a:t>‹#›</a:t>
            </a:fld>
            <a:endParaRPr lang="en-US"/>
          </a:p>
        </p:txBody>
      </p:sp>
    </p:spTree>
    <p:extLst>
      <p:ext uri="{BB962C8B-B14F-4D97-AF65-F5344CB8AC3E}">
        <p14:creationId xmlns:p14="http://schemas.microsoft.com/office/powerpoint/2010/main" val="3203733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AC7E2B-6F53-4735-A3A6-6BA4DA372244}" type="datetimeFigureOut">
              <a:rPr lang="en-US" smtClean="0"/>
              <a:t>7/14/2016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25DD7AD-AA6E-4E25-8457-54828FF2372A}" type="slidenum">
              <a:rPr lang="en-US" smtClean="0"/>
              <a:t>‹#›</a:t>
            </a:fld>
            <a:endParaRPr lang="en-US"/>
          </a:p>
        </p:txBody>
      </p:sp>
    </p:spTree>
    <p:extLst>
      <p:ext uri="{BB962C8B-B14F-4D97-AF65-F5344CB8AC3E}">
        <p14:creationId xmlns:p14="http://schemas.microsoft.com/office/powerpoint/2010/main" val="86328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Yiset</a:t>
            </a:r>
            <a:r>
              <a:rPr lang="en-US" dirty="0" smtClean="0"/>
              <a:t> 1-3</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1</a:t>
            </a:fld>
            <a:endParaRPr lang="en-US"/>
          </a:p>
        </p:txBody>
      </p:sp>
    </p:spTree>
    <p:extLst>
      <p:ext uri="{BB962C8B-B14F-4D97-AF65-F5344CB8AC3E}">
        <p14:creationId xmlns:p14="http://schemas.microsoft.com/office/powerpoint/2010/main" val="339004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smtClean="0"/>
              <a:t>Solution Focused Therapy - </a:t>
            </a:r>
            <a:r>
              <a:rPr lang="en-US" sz="1200" dirty="0" smtClean="0"/>
              <a:t>student works on focusing on present and the future and is goal directed focusing primarily on the solutions vs. the actual problem. This works by addressing what clients want to achieve and exploring the history and provenance of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Motivational Interviewing- </a:t>
            </a:r>
            <a:r>
              <a:rPr lang="en-US" sz="1200" dirty="0" smtClean="0"/>
              <a:t>used with the therapist taking an active role in eliciting and strengthening the student’s motivation for change. Within this approach, the students’ ambivalence is explored and resolved. The students’ level of motivation for change needs to be considered here in order for treatment to be effective</a:t>
            </a:r>
            <a:r>
              <a:rPr lang="en-US" sz="1200" b="1" dirty="0" smtClean="0"/>
              <a:t>.</a:t>
            </a:r>
            <a:endParaRPr lang="en-US" sz="1200" dirty="0" smtClean="0"/>
          </a:p>
          <a:p>
            <a:pPr lvl="0"/>
            <a:r>
              <a:rPr lang="en-US" sz="1200" b="1" dirty="0" smtClean="0"/>
              <a:t>Strengths Based Therapy - </a:t>
            </a:r>
            <a:r>
              <a:rPr lang="en-US" sz="1200" dirty="0" smtClean="0"/>
              <a:t>a specific method of working with and resolving problems experienced by the presenting person. It does not attempt to ignore the problems and difficulties. Rather, it attempts to identify the positive basis of the person’s resources (or what may need to be added) and strengths that will lay the basis to address the challenges resulting from these problems.</a:t>
            </a:r>
          </a:p>
          <a:p>
            <a:pPr lvl="0"/>
            <a:r>
              <a:rPr lang="en-US" sz="1200" b="1" dirty="0" smtClean="0"/>
              <a:t>Cognitive Behavioral Therapy (CBT)-  </a:t>
            </a:r>
            <a:r>
              <a:rPr lang="en-US" sz="1200" dirty="0" smtClean="0"/>
              <a:t>student works on identifying and changing irrational thought patterns and behavior to more rational thinking and behaviors.</a:t>
            </a:r>
          </a:p>
          <a:p>
            <a:pPr lvl="0"/>
            <a:r>
              <a:rPr lang="en-US" sz="1200" b="1" dirty="0" smtClean="0"/>
              <a:t>Dialectical Behavioral Therapy (DBT) – </a:t>
            </a:r>
            <a:r>
              <a:rPr lang="en-US" sz="1200" dirty="0" smtClean="0"/>
              <a:t>originally</a:t>
            </a:r>
            <a:r>
              <a:rPr lang="en-US" sz="1200" b="1" dirty="0" smtClean="0"/>
              <a:t> </a:t>
            </a:r>
            <a:r>
              <a:rPr lang="en-US" sz="1200" dirty="0" smtClean="0"/>
              <a:t>developed by Marsha </a:t>
            </a:r>
            <a:r>
              <a:rPr lang="en-US" sz="1200" dirty="0" err="1" smtClean="0"/>
              <a:t>Linehan</a:t>
            </a:r>
            <a:r>
              <a:rPr lang="en-US" sz="1200" dirty="0" smtClean="0"/>
              <a:t> to treat chronically suicidal individuals diagnosed with borderline personality disorder (BPD) and it is now recognized as the gold standard psychological treatment for this population. Students learn mindfulness based skills to increase distress tolerance, regulate emotion, gain interpersonal effectiveness</a:t>
            </a:r>
          </a:p>
          <a:p>
            <a:pPr lvl="0"/>
            <a:r>
              <a:rPr lang="en-US" sz="1200" b="1" dirty="0" smtClean="0"/>
              <a:t>Acceptance and Commitment Therapy (ACT) - </a:t>
            </a:r>
            <a:r>
              <a:rPr lang="en-US" sz="1200" dirty="0" smtClean="0"/>
              <a:t>form of clinical behavior analysis developed by Steven Hayes. Students benefit from this empirically-based psychological intervention that uses acceptance and mindfulness strategies mixed in different ways with commitment and behavior-change strategies to increase psychological flexibility. </a:t>
            </a:r>
          </a:p>
          <a:p>
            <a:pPr lvl="0"/>
            <a:r>
              <a:rPr lang="en-US" sz="1200" b="1" dirty="0" smtClean="0"/>
              <a:t>Mindfulness Based Cognitive Therapy (MBCT) – </a:t>
            </a:r>
            <a:r>
              <a:rPr lang="en-US" sz="1200" dirty="0" smtClean="0"/>
              <a:t>designed to aid in preventing the relapse of depression, specifically in individuals with Major depressive disorder. MBCT was developed by </a:t>
            </a:r>
            <a:r>
              <a:rPr lang="en-US" sz="1200" dirty="0" err="1" smtClean="0"/>
              <a:t>Zindel</a:t>
            </a:r>
            <a:r>
              <a:rPr lang="en-US" sz="1200" dirty="0" smtClean="0"/>
              <a:t> Segal, Mark Williams and John Teasdale, based on Jon </a:t>
            </a:r>
            <a:r>
              <a:rPr lang="en-US" sz="1200" dirty="0" err="1" smtClean="0"/>
              <a:t>Kabat-Zinn’s</a:t>
            </a:r>
            <a:r>
              <a:rPr lang="en-US" sz="1200" dirty="0" smtClean="0"/>
              <a:t> Mindfulness-Based Stress Reduction program. </a:t>
            </a:r>
            <a:endParaRPr lang="en-US" sz="1200" b="1" dirty="0" smtClean="0"/>
          </a:p>
          <a:p>
            <a:pPr lvl="0"/>
            <a:endParaRPr lang="en-US" sz="1200" b="1"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11</a:t>
            </a:fld>
            <a:endParaRPr lang="en-US"/>
          </a:p>
        </p:txBody>
      </p:sp>
    </p:spTree>
    <p:extLst>
      <p:ext uri="{BB962C8B-B14F-4D97-AF65-F5344CB8AC3E}">
        <p14:creationId xmlns:p14="http://schemas.microsoft.com/office/powerpoint/2010/main" val="93995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Yiset</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12</a:t>
            </a:fld>
            <a:endParaRPr lang="en-US"/>
          </a:p>
        </p:txBody>
      </p:sp>
    </p:spTree>
    <p:extLst>
      <p:ext uri="{BB962C8B-B14F-4D97-AF65-F5344CB8AC3E}">
        <p14:creationId xmlns:p14="http://schemas.microsoft.com/office/powerpoint/2010/main" val="164751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Yiset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2F2E1E9-ADB1-44F7-9A43-7800B7B7C4E7}" type="slidenum">
              <a:rPr lang="en-US" smtClean="0"/>
              <a:t>13</a:t>
            </a:fld>
            <a:endParaRPr lang="en-US"/>
          </a:p>
        </p:txBody>
      </p:sp>
    </p:spTree>
    <p:extLst>
      <p:ext uri="{BB962C8B-B14F-4D97-AF65-F5344CB8AC3E}">
        <p14:creationId xmlns:p14="http://schemas.microsoft.com/office/powerpoint/2010/main" val="419416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Daniela</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14</a:t>
            </a:fld>
            <a:endParaRPr lang="en-US"/>
          </a:p>
        </p:txBody>
      </p:sp>
    </p:spTree>
    <p:extLst>
      <p:ext uri="{BB962C8B-B14F-4D97-AF65-F5344CB8AC3E}">
        <p14:creationId xmlns:p14="http://schemas.microsoft.com/office/powerpoint/2010/main" val="2602635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Daniela</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15</a:t>
            </a:fld>
            <a:endParaRPr lang="en-US"/>
          </a:p>
        </p:txBody>
      </p:sp>
    </p:spTree>
    <p:extLst>
      <p:ext uri="{BB962C8B-B14F-4D97-AF65-F5344CB8AC3E}">
        <p14:creationId xmlns:p14="http://schemas.microsoft.com/office/powerpoint/2010/main" val="279504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Yiset</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2</a:t>
            </a:fld>
            <a:endParaRPr lang="en-US"/>
          </a:p>
        </p:txBody>
      </p:sp>
    </p:spTree>
    <p:extLst>
      <p:ext uri="{BB962C8B-B14F-4D97-AF65-F5344CB8AC3E}">
        <p14:creationId xmlns:p14="http://schemas.microsoft.com/office/powerpoint/2010/main" val="50955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Yiset</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3</a:t>
            </a:fld>
            <a:endParaRPr lang="en-US"/>
          </a:p>
        </p:txBody>
      </p:sp>
    </p:spTree>
    <p:extLst>
      <p:ext uri="{BB962C8B-B14F-4D97-AF65-F5344CB8AC3E}">
        <p14:creationId xmlns:p14="http://schemas.microsoft.com/office/powerpoint/2010/main" val="377124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72F2E1E9-ADB1-44F7-9A43-7800B7B7C4E7}" type="slidenum">
              <a:rPr lang="en-US" smtClean="0"/>
              <a:t>5</a:t>
            </a:fld>
            <a:endParaRPr lang="en-US"/>
          </a:p>
        </p:txBody>
      </p:sp>
    </p:spTree>
    <p:extLst>
      <p:ext uri="{BB962C8B-B14F-4D97-AF65-F5344CB8AC3E}">
        <p14:creationId xmlns:p14="http://schemas.microsoft.com/office/powerpoint/2010/main" val="489617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6</a:t>
            </a:fld>
            <a:endParaRPr lang="en-US"/>
          </a:p>
        </p:txBody>
      </p:sp>
    </p:spTree>
    <p:extLst>
      <p:ext uri="{BB962C8B-B14F-4D97-AF65-F5344CB8AC3E}">
        <p14:creationId xmlns:p14="http://schemas.microsoft.com/office/powerpoint/2010/main" val="1835482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CMT history and </a:t>
            </a:r>
            <a:r>
              <a:rPr lang="en-US" dirty="0" err="1" smtClean="0"/>
              <a:t>implemention</a:t>
            </a:r>
            <a:r>
              <a:rPr lang="en-US" baseline="0" dirty="0" smtClean="0"/>
              <a:t> – Liz </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7</a:t>
            </a:fld>
            <a:endParaRPr lang="en-US"/>
          </a:p>
        </p:txBody>
      </p:sp>
    </p:spTree>
    <p:extLst>
      <p:ext uri="{BB962C8B-B14F-4D97-AF65-F5344CB8AC3E}">
        <p14:creationId xmlns:p14="http://schemas.microsoft.com/office/powerpoint/2010/main" val="320815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Liz</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8</a:t>
            </a:fld>
            <a:endParaRPr lang="en-US"/>
          </a:p>
        </p:txBody>
      </p:sp>
    </p:spTree>
    <p:extLst>
      <p:ext uri="{BB962C8B-B14F-4D97-AF65-F5344CB8AC3E}">
        <p14:creationId xmlns:p14="http://schemas.microsoft.com/office/powerpoint/2010/main" val="316143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9</a:t>
            </a:fld>
            <a:endParaRPr lang="en-US"/>
          </a:p>
        </p:txBody>
      </p:sp>
    </p:spTree>
    <p:extLst>
      <p:ext uri="{BB962C8B-B14F-4D97-AF65-F5344CB8AC3E}">
        <p14:creationId xmlns:p14="http://schemas.microsoft.com/office/powerpoint/2010/main" val="270425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Daniela</a:t>
            </a:r>
            <a:endParaRPr lang="en-US" dirty="0"/>
          </a:p>
        </p:txBody>
      </p:sp>
      <p:sp>
        <p:nvSpPr>
          <p:cNvPr id="4" name="Slide Number Placeholder 3"/>
          <p:cNvSpPr>
            <a:spLocks noGrp="1"/>
          </p:cNvSpPr>
          <p:nvPr>
            <p:ph type="sldNum" sz="quarter" idx="10"/>
          </p:nvPr>
        </p:nvSpPr>
        <p:spPr/>
        <p:txBody>
          <a:bodyPr/>
          <a:lstStyle/>
          <a:p>
            <a:fld id="{425DD7AD-AA6E-4E25-8457-54828FF2372A}" type="slidenum">
              <a:rPr lang="en-US" smtClean="0"/>
              <a:t>10</a:t>
            </a:fld>
            <a:endParaRPr lang="en-US"/>
          </a:p>
        </p:txBody>
      </p:sp>
    </p:spTree>
    <p:extLst>
      <p:ext uri="{BB962C8B-B14F-4D97-AF65-F5344CB8AC3E}">
        <p14:creationId xmlns:p14="http://schemas.microsoft.com/office/powerpoint/2010/main" val="145572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3351"/>
            <a:ext cx="7772400" cy="533400"/>
          </a:xfrm>
        </p:spPr>
        <p:txBody>
          <a:bodyPr/>
          <a:lstStyle>
            <a:lvl1pPr>
              <a:defRPr sz="29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1809750"/>
            <a:ext cx="6400800" cy="1314450"/>
          </a:xfrm>
        </p:spPr>
        <p:txBody>
          <a:bodyPr/>
          <a:lstStyle>
            <a:lvl1pPr marL="0" indent="0" algn="ctr">
              <a:buNone/>
              <a:defRPr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5826870-C72F-4F7F-BC5F-41C6AF2063D2}"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10032632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26870-C72F-4F7F-BC5F-41C6AF2063D2}"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27125442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826870-C72F-4F7F-BC5F-41C6AF2063D2}"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40092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6400800" cy="460771"/>
          </a:xfrm>
        </p:spPr>
        <p:txBody>
          <a:bodyPr/>
          <a:lstStyle>
            <a:lvl1pPr>
              <a:defRPr sz="29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742951"/>
            <a:ext cx="8229600" cy="3581400"/>
          </a:xfrm>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400550"/>
            <a:ext cx="2133600" cy="273844"/>
          </a:xfrm>
        </p:spPr>
        <p:txBody>
          <a:bodyPr/>
          <a:lstStyle/>
          <a:p>
            <a:fld id="{35826870-C72F-4F7F-BC5F-41C6AF2063D2}" type="datetimeFigureOut">
              <a:rPr lang="en-US" smtClean="0"/>
              <a:t>7/14/2016</a:t>
            </a:fld>
            <a:endParaRPr lang="en-US"/>
          </a:p>
        </p:txBody>
      </p:sp>
      <p:sp>
        <p:nvSpPr>
          <p:cNvPr id="5" name="Footer Placeholder 4"/>
          <p:cNvSpPr>
            <a:spLocks noGrp="1"/>
          </p:cNvSpPr>
          <p:nvPr>
            <p:ph type="ftr" sz="quarter" idx="11"/>
          </p:nvPr>
        </p:nvSpPr>
        <p:spPr>
          <a:xfrm>
            <a:off x="3124200" y="4400550"/>
            <a:ext cx="2895600" cy="273844"/>
          </a:xfrm>
        </p:spPr>
        <p:txBody>
          <a:bodyPr/>
          <a:lstStyle/>
          <a:p>
            <a:endParaRPr lang="en-US"/>
          </a:p>
        </p:txBody>
      </p:sp>
      <p:sp>
        <p:nvSpPr>
          <p:cNvPr id="6" name="Slide Number Placeholder 5"/>
          <p:cNvSpPr>
            <a:spLocks noGrp="1"/>
          </p:cNvSpPr>
          <p:nvPr>
            <p:ph type="sldNum" sz="quarter" idx="12"/>
          </p:nvPr>
        </p:nvSpPr>
        <p:spPr>
          <a:xfrm>
            <a:off x="6553200" y="4400550"/>
            <a:ext cx="2133600" cy="273844"/>
          </a:xfrm>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36367906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3790950"/>
            <a:ext cx="8229600" cy="533400"/>
          </a:xfrm>
        </p:spPr>
        <p:txBody>
          <a:bodyPr anchor="t"/>
          <a:lstStyle>
            <a:lvl1pPr algn="l">
              <a:defRPr sz="29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419350"/>
            <a:ext cx="82296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5826870-C72F-4F7F-BC5F-41C6AF2063D2}"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3F9C63-5329-4FA7-8371-B31E86E50945}" type="slidenum">
              <a:rPr lang="en-US" smtClean="0"/>
              <a:t>‹#›</a:t>
            </a:fld>
            <a:endParaRPr lang="en-US"/>
          </a:p>
        </p:txBody>
      </p:sp>
      <p:cxnSp>
        <p:nvCxnSpPr>
          <p:cNvPr id="8" name="Straight Connector 7"/>
          <p:cNvCxnSpPr/>
          <p:nvPr userDrawn="1"/>
        </p:nvCxnSpPr>
        <p:spPr>
          <a:xfrm>
            <a:off x="228600" y="3641802"/>
            <a:ext cx="7848600"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032829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895350"/>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95350"/>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5826870-C72F-4F7F-BC5F-41C6AF2063D2}"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2947272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0374" y="819150"/>
            <a:ext cx="4040188" cy="479822"/>
          </a:xfrm>
        </p:spPr>
        <p:txBody>
          <a:bodyPr anchor="b">
            <a:norm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60374" y="1298971"/>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819150"/>
            <a:ext cx="4041775" cy="479822"/>
          </a:xfrm>
        </p:spPr>
        <p:txBody>
          <a:bodyPr anchor="b">
            <a:norm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1298971"/>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5826870-C72F-4F7F-BC5F-41C6AF2063D2}"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4121762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826870-C72F-4F7F-BC5F-41C6AF2063D2}"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19802349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826870-C72F-4F7F-BC5F-41C6AF2063D2}"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35229277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3008313" cy="871538"/>
          </a:xfrm>
        </p:spPr>
        <p:txBody>
          <a:bodyPr anchor="b"/>
          <a:lstStyle>
            <a:lvl1pPr algn="l">
              <a:defRPr sz="2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42951"/>
            <a:ext cx="5111750" cy="35052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581149"/>
            <a:ext cx="3008313" cy="26670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5826870-C72F-4F7F-BC5F-41C6AF2063D2}"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F9C63-5329-4FA7-8371-B31E86E50945}" type="slidenum">
              <a:rPr lang="en-US" smtClean="0"/>
              <a:t>‹#›</a:t>
            </a:fld>
            <a:endParaRPr lang="en-US"/>
          </a:p>
        </p:txBody>
      </p:sp>
      <p:sp>
        <p:nvSpPr>
          <p:cNvPr id="9" name="Title 1"/>
          <p:cNvSpPr txBox="1">
            <a:spLocks/>
          </p:cNvSpPr>
          <p:nvPr userDrawn="1"/>
        </p:nvSpPr>
        <p:spPr>
          <a:xfrm>
            <a:off x="76200" y="57150"/>
            <a:ext cx="6781800" cy="53340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1" kern="1200">
                <a:solidFill>
                  <a:schemeClr val="tx2"/>
                </a:solidFill>
                <a:latin typeface="+mj-lt"/>
                <a:ea typeface="+mj-ea"/>
                <a:cs typeface="+mj-cs"/>
              </a:defRPr>
            </a:lvl1pPr>
          </a:lstStyle>
          <a:p>
            <a:r>
              <a:rPr lang="en-US" sz="2900" b="0" dirty="0" smtClean="0">
                <a:solidFill>
                  <a:schemeClr val="bg1"/>
                </a:solidFill>
              </a:rPr>
              <a:t>Click to edit Master title style</a:t>
            </a:r>
            <a:endParaRPr lang="en-US" sz="2900" b="0" dirty="0">
              <a:solidFill>
                <a:schemeClr val="bg1"/>
              </a:solidFill>
            </a:endParaRPr>
          </a:p>
        </p:txBody>
      </p:sp>
    </p:spTree>
    <p:extLst>
      <p:ext uri="{BB962C8B-B14F-4D97-AF65-F5344CB8AC3E}">
        <p14:creationId xmlns:p14="http://schemas.microsoft.com/office/powerpoint/2010/main" val="38030977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 y="57150"/>
            <a:ext cx="7391400" cy="533400"/>
          </a:xfrm>
        </p:spPr>
        <p:txBody>
          <a:bodyPr anchor="b"/>
          <a:lstStyle>
            <a:lvl1pPr algn="l">
              <a:defRPr sz="29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2600" y="742950"/>
            <a:ext cx="54864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52600" y="3638550"/>
            <a:ext cx="5486400" cy="685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826870-C72F-4F7F-BC5F-41C6AF2063D2}"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3F9C63-5329-4FA7-8371-B31E86E50945}" type="slidenum">
              <a:rPr lang="en-US" smtClean="0"/>
              <a:t>‹#›</a:t>
            </a:fld>
            <a:endParaRPr lang="en-US"/>
          </a:p>
        </p:txBody>
      </p:sp>
    </p:spTree>
    <p:extLst>
      <p:ext uri="{BB962C8B-B14F-4D97-AF65-F5344CB8AC3E}">
        <p14:creationId xmlns:p14="http://schemas.microsoft.com/office/powerpoint/2010/main" val="36454045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33350"/>
            <a:ext cx="6400800" cy="46077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742950"/>
            <a:ext cx="8229600" cy="3505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400550"/>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5826870-C72F-4F7F-BC5F-41C6AF2063D2}" type="datetimeFigureOut">
              <a:rPr lang="en-US" smtClean="0"/>
              <a:t>7/14/2016</a:t>
            </a:fld>
            <a:endParaRPr lang="en-US"/>
          </a:p>
        </p:txBody>
      </p:sp>
      <p:sp>
        <p:nvSpPr>
          <p:cNvPr id="5" name="Footer Placeholder 4"/>
          <p:cNvSpPr>
            <a:spLocks noGrp="1"/>
          </p:cNvSpPr>
          <p:nvPr>
            <p:ph type="ftr" sz="quarter" idx="3"/>
          </p:nvPr>
        </p:nvSpPr>
        <p:spPr>
          <a:xfrm>
            <a:off x="3124200" y="4400550"/>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40055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3F9C63-5329-4FA7-8371-B31E86E50945}" type="slidenum">
              <a:rPr lang="en-US" smtClean="0"/>
              <a:t>‹#›</a:t>
            </a:fld>
            <a:endParaRPr lang="en-US"/>
          </a:p>
        </p:txBody>
      </p:sp>
    </p:spTree>
    <p:extLst>
      <p:ext uri="{BB962C8B-B14F-4D97-AF65-F5344CB8AC3E}">
        <p14:creationId xmlns:p14="http://schemas.microsoft.com/office/powerpoint/2010/main" val="3423155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26" y="895350"/>
            <a:ext cx="5827974" cy="1926727"/>
          </a:xfrm>
        </p:spPr>
        <p:txBody>
          <a:bodyPr>
            <a:normAutofit fontScale="92500"/>
          </a:bodyPr>
          <a:lstStyle/>
          <a:p>
            <a:pPr marL="0" indent="0" algn="ctr">
              <a:buNone/>
            </a:pPr>
            <a:r>
              <a:rPr lang="en-US" b="1" dirty="0"/>
              <a:t>Care </a:t>
            </a:r>
            <a:r>
              <a:rPr lang="en-US" b="1" dirty="0" smtClean="0"/>
              <a:t>Management in a College Counseling Center: A model and perspective from </a:t>
            </a:r>
            <a:r>
              <a:rPr lang="en-US" dirty="0"/>
              <a:t> </a:t>
            </a:r>
            <a:r>
              <a:rPr lang="en-US" b="1" dirty="0" smtClean="0"/>
              <a:t>University of Central Florida </a:t>
            </a:r>
            <a:r>
              <a:rPr lang="en-US" b="1" dirty="0"/>
              <a:t>Counseling &amp; Psychological Services (CAPS)</a:t>
            </a:r>
            <a:r>
              <a:rPr lang="en-US" i="1" dirty="0"/>
              <a:t> </a:t>
            </a:r>
            <a:br>
              <a:rPr lang="en-US" i="1" dirty="0"/>
            </a:br>
            <a:endParaRPr lang="en-US" i="1" dirty="0" smtClean="0">
              <a:latin typeface="Times New Roman" pitchFamily="18" charset="0"/>
              <a:cs typeface="Times New Roman" pitchFamily="18" charset="0"/>
            </a:endParaRPr>
          </a:p>
        </p:txBody>
      </p:sp>
      <p:sp>
        <p:nvSpPr>
          <p:cNvPr id="4" name="TextBox 3"/>
          <p:cNvSpPr txBox="1"/>
          <p:nvPr/>
        </p:nvSpPr>
        <p:spPr>
          <a:xfrm>
            <a:off x="5562600" y="4401292"/>
            <a:ext cx="3581400" cy="307777"/>
          </a:xfrm>
          <a:prstGeom prst="rect">
            <a:avLst/>
          </a:prstGeom>
          <a:noFill/>
        </p:spPr>
        <p:txBody>
          <a:bodyPr wrap="square" rtlCol="0">
            <a:spAutoFit/>
          </a:bodyPr>
          <a:lstStyle/>
          <a:p>
            <a:pPr algn="r"/>
            <a:r>
              <a:rPr lang="en-US" sz="1400" dirty="0" smtClean="0">
                <a:solidFill>
                  <a:schemeClr val="accent6">
                    <a:lumMod val="75000"/>
                  </a:schemeClr>
                </a:solidFill>
                <a:latin typeface="Century Gothic" pitchFamily="34" charset="0"/>
                <a:cs typeface="Times New Roman" pitchFamily="18" charset="0"/>
              </a:rPr>
              <a:t>June 25</a:t>
            </a:r>
            <a:r>
              <a:rPr lang="en-US" sz="1400" baseline="30000" dirty="0" smtClean="0">
                <a:solidFill>
                  <a:schemeClr val="accent6">
                    <a:lumMod val="75000"/>
                  </a:schemeClr>
                </a:solidFill>
                <a:latin typeface="Century Gothic" pitchFamily="34" charset="0"/>
                <a:cs typeface="Times New Roman" pitchFamily="18" charset="0"/>
              </a:rPr>
              <a:t>th</a:t>
            </a:r>
            <a:r>
              <a:rPr lang="en-US" sz="1400" dirty="0" smtClean="0">
                <a:solidFill>
                  <a:schemeClr val="accent6">
                    <a:lumMod val="75000"/>
                  </a:schemeClr>
                </a:solidFill>
                <a:latin typeface="Century Gothic" pitchFamily="34" charset="0"/>
                <a:cs typeface="Times New Roman" pitchFamily="18" charset="0"/>
              </a:rPr>
              <a:t> 2016</a:t>
            </a:r>
            <a:endParaRPr lang="en-US" sz="1400" dirty="0">
              <a:solidFill>
                <a:schemeClr val="accent6">
                  <a:lumMod val="75000"/>
                </a:schemeClr>
              </a:solidFill>
              <a:latin typeface="Century Gothic" pitchFamily="34"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581150"/>
            <a:ext cx="1447800" cy="2336683"/>
          </a:xfrm>
          <a:prstGeom prst="rect">
            <a:avLst/>
          </a:prstGeom>
        </p:spPr>
      </p:pic>
      <p:sp>
        <p:nvSpPr>
          <p:cNvPr id="7" name="Subtitle 2"/>
          <p:cNvSpPr txBox="1">
            <a:spLocks/>
          </p:cNvSpPr>
          <p:nvPr/>
        </p:nvSpPr>
        <p:spPr>
          <a:xfrm>
            <a:off x="3200400" y="3305536"/>
            <a:ext cx="3352800" cy="1143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200" b="1" dirty="0" smtClean="0">
              <a:latin typeface="+mj-lt"/>
            </a:endParaRPr>
          </a:p>
          <a:p>
            <a:pPr marL="0" indent="0">
              <a:buNone/>
            </a:pPr>
            <a:r>
              <a:rPr lang="en-US" sz="2200" b="1" dirty="0" smtClean="0"/>
              <a:t>Liz Stevenson, LCSW </a:t>
            </a:r>
            <a:endParaRPr lang="en-US" sz="1800" b="1" dirty="0" smtClean="0"/>
          </a:p>
          <a:p>
            <a:pPr marL="0" indent="0">
              <a:buNone/>
            </a:pPr>
            <a:r>
              <a:rPr lang="en-US" sz="2200" b="1" dirty="0" smtClean="0"/>
              <a:t>Daniela Carter, LCSW </a:t>
            </a:r>
          </a:p>
          <a:p>
            <a:pPr marL="0" indent="0">
              <a:buNone/>
            </a:pPr>
            <a:r>
              <a:rPr lang="en-US" sz="2200" b="1" dirty="0" smtClean="0"/>
              <a:t>Yiset Perez, LCSW</a:t>
            </a:r>
            <a:endParaRPr lang="en-US" sz="2200" b="1" dirty="0"/>
          </a:p>
        </p:txBody>
      </p:sp>
    </p:spTree>
    <p:extLst>
      <p:ext uri="{BB962C8B-B14F-4D97-AF65-F5344CB8AC3E}">
        <p14:creationId xmlns:p14="http://schemas.microsoft.com/office/powerpoint/2010/main" val="118505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00050"/>
            <a:ext cx="7143750" cy="800100"/>
          </a:xfrm>
        </p:spPr>
        <p:txBody>
          <a:bodyPr>
            <a:normAutofit fontScale="90000"/>
          </a:bodyPr>
          <a:lstStyle/>
          <a:p>
            <a:pPr algn="ctr"/>
            <a:r>
              <a:rPr lang="en-US" dirty="0">
                <a:solidFill>
                  <a:schemeClr val="tx1"/>
                </a:solidFill>
                <a:latin typeface="+mn-lt"/>
              </a:rPr>
              <a:t/>
            </a:r>
            <a:br>
              <a:rPr lang="en-US" dirty="0">
                <a:solidFill>
                  <a:schemeClr val="tx1"/>
                </a:solidFill>
                <a:latin typeface="+mn-lt"/>
              </a:rPr>
            </a:br>
            <a:r>
              <a:rPr lang="en-US" dirty="0">
                <a:solidFill>
                  <a:schemeClr val="tx1"/>
                </a:solidFill>
                <a:latin typeface="+mn-lt"/>
              </a:rPr>
              <a:t>Entry into our system and developing the CMT</a:t>
            </a:r>
            <a:r>
              <a:rPr lang="en-US" dirty="0">
                <a:solidFill>
                  <a:schemeClr val="tx1"/>
                </a:solidFill>
              </a:rPr>
              <a:t> </a:t>
            </a:r>
            <a:r>
              <a:rPr lang="en-US" dirty="0">
                <a:solidFill>
                  <a:schemeClr val="tx1"/>
                </a:solidFill>
                <a:latin typeface="+mn-lt"/>
              </a:rPr>
              <a:t>Process – A New Path</a:t>
            </a:r>
          </a:p>
        </p:txBody>
      </p:sp>
      <p:sp>
        <p:nvSpPr>
          <p:cNvPr id="6" name="Rectangle 5"/>
          <p:cNvSpPr/>
          <p:nvPr/>
        </p:nvSpPr>
        <p:spPr>
          <a:xfrm>
            <a:off x="3771900" y="1468150"/>
            <a:ext cx="1428750" cy="781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IA/TA </a:t>
            </a:r>
            <a:r>
              <a:rPr lang="en-US" sz="1200" dirty="0"/>
              <a:t>Recommendation</a:t>
            </a:r>
          </a:p>
        </p:txBody>
      </p:sp>
      <p:sp>
        <p:nvSpPr>
          <p:cNvPr id="7" name="Rectangle 6"/>
          <p:cNvSpPr/>
          <p:nvPr/>
        </p:nvSpPr>
        <p:spPr>
          <a:xfrm>
            <a:off x="3028950" y="2431473"/>
            <a:ext cx="1028700" cy="584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Individual Counseling</a:t>
            </a:r>
          </a:p>
        </p:txBody>
      </p:sp>
      <p:sp>
        <p:nvSpPr>
          <p:cNvPr id="8" name="Rectangle 7"/>
          <p:cNvSpPr/>
          <p:nvPr/>
        </p:nvSpPr>
        <p:spPr>
          <a:xfrm>
            <a:off x="4857750" y="2501611"/>
            <a:ext cx="1000125" cy="584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bg1"/>
                </a:solidFill>
              </a:rPr>
              <a:t>CMT</a:t>
            </a:r>
          </a:p>
        </p:txBody>
      </p:sp>
      <p:sp>
        <p:nvSpPr>
          <p:cNvPr id="9" name="Rectangle 8"/>
          <p:cNvSpPr/>
          <p:nvPr/>
        </p:nvSpPr>
        <p:spPr>
          <a:xfrm>
            <a:off x="1657350" y="2501611"/>
            <a:ext cx="971550" cy="613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 session referral</a:t>
            </a:r>
          </a:p>
        </p:txBody>
      </p:sp>
      <p:sp>
        <p:nvSpPr>
          <p:cNvPr id="10" name="Rectangle 9"/>
          <p:cNvSpPr/>
          <p:nvPr/>
        </p:nvSpPr>
        <p:spPr>
          <a:xfrm>
            <a:off x="6400800" y="2488623"/>
            <a:ext cx="971550" cy="626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Extended IA to gather more info</a:t>
            </a:r>
          </a:p>
        </p:txBody>
      </p:sp>
      <p:sp>
        <p:nvSpPr>
          <p:cNvPr id="11" name="Rectangle 10"/>
          <p:cNvSpPr/>
          <p:nvPr/>
        </p:nvSpPr>
        <p:spPr>
          <a:xfrm>
            <a:off x="2343150" y="3257550"/>
            <a:ext cx="2000250" cy="148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First Ongoing Session</a:t>
            </a:r>
          </a:p>
          <a:p>
            <a:pPr algn="ctr"/>
            <a:r>
              <a:rPr lang="en-US" sz="1350" dirty="0"/>
              <a:t>4-6 sessions</a:t>
            </a:r>
          </a:p>
          <a:p>
            <a:pPr algn="ctr"/>
            <a:r>
              <a:rPr lang="en-US" sz="1350" dirty="0"/>
              <a:t>Group/Workshops Screens</a:t>
            </a:r>
          </a:p>
        </p:txBody>
      </p:sp>
      <p:sp>
        <p:nvSpPr>
          <p:cNvPr id="12" name="Rectangle 11"/>
          <p:cNvSpPr/>
          <p:nvPr/>
        </p:nvSpPr>
        <p:spPr>
          <a:xfrm>
            <a:off x="4743450" y="3257550"/>
            <a:ext cx="2000250" cy="148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First Ongoing Session </a:t>
            </a:r>
          </a:p>
          <a:p>
            <a:pPr algn="ctr"/>
            <a:r>
              <a:rPr lang="en-US" sz="1200" dirty="0"/>
              <a:t>4-6 sessions</a:t>
            </a:r>
          </a:p>
          <a:p>
            <a:pPr algn="ctr"/>
            <a:r>
              <a:rPr lang="en-US" sz="1200" dirty="0"/>
              <a:t>Risk Monitor/Stabilization</a:t>
            </a:r>
          </a:p>
          <a:p>
            <a:pPr algn="ctr"/>
            <a:r>
              <a:rPr lang="en-US" sz="1200" dirty="0"/>
              <a:t>Motivational Interviewing</a:t>
            </a:r>
          </a:p>
          <a:p>
            <a:pPr algn="ctr"/>
            <a:r>
              <a:rPr lang="en-US" sz="1200" dirty="0"/>
              <a:t>Wrap Around Services</a:t>
            </a:r>
            <a:r>
              <a:rPr lang="en-US" sz="1350" dirty="0"/>
              <a:t> </a:t>
            </a:r>
          </a:p>
          <a:p>
            <a:pPr algn="ctr"/>
            <a:endParaRPr lang="en-US" sz="1350" dirty="0"/>
          </a:p>
        </p:txBody>
      </p:sp>
      <p:cxnSp>
        <p:nvCxnSpPr>
          <p:cNvPr id="17" name="Straight Arrow Connector 16"/>
          <p:cNvCxnSpPr>
            <a:stCxn id="6" idx="1"/>
          </p:cNvCxnSpPr>
          <p:nvPr/>
        </p:nvCxnSpPr>
        <p:spPr>
          <a:xfrm flipH="1">
            <a:off x="3371850" y="1858892"/>
            <a:ext cx="400050" cy="57258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2457450" y="1885950"/>
            <a:ext cx="1314450" cy="5715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200650" y="2153949"/>
            <a:ext cx="457200" cy="33467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200650" y="1885950"/>
            <a:ext cx="1371600" cy="5715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2"/>
            <a:endCxn id="11" idx="0"/>
          </p:cNvCxnSpPr>
          <p:nvPr/>
        </p:nvCxnSpPr>
        <p:spPr>
          <a:xfrm flipH="1">
            <a:off x="3343275" y="3015961"/>
            <a:ext cx="200025" cy="24158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486400" y="3086100"/>
            <a:ext cx="171450" cy="1714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40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7696200" cy="460771"/>
          </a:xfrm>
        </p:spPr>
        <p:txBody>
          <a:bodyPr/>
          <a:lstStyle/>
          <a:p>
            <a:r>
              <a:rPr lang="en-US" dirty="0"/>
              <a:t>Theoretical Approach within CMT Model</a:t>
            </a:r>
          </a:p>
        </p:txBody>
      </p:sp>
      <p:graphicFrame>
        <p:nvGraphicFramePr>
          <p:cNvPr id="8" name="Content Placeholder 7"/>
          <p:cNvGraphicFramePr>
            <a:graphicFrameLocks noGrp="1"/>
          </p:cNvGraphicFramePr>
          <p:nvPr>
            <p:ph idx="1"/>
            <p:extLst/>
          </p:nvPr>
        </p:nvGraphicFramePr>
        <p:xfrm>
          <a:off x="609600" y="112395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381000" y="723840"/>
            <a:ext cx="8001000" cy="800219"/>
          </a:xfrm>
          <a:prstGeom prst="rect">
            <a:avLst/>
          </a:prstGeom>
          <a:noFill/>
        </p:spPr>
        <p:txBody>
          <a:bodyPr wrap="square" rtlCol="0">
            <a:spAutoFit/>
          </a:bodyPr>
          <a:lstStyle/>
          <a:p>
            <a:pPr lvl="0" algn="ctr"/>
            <a:r>
              <a:rPr lang="en-US" sz="1400" b="1" i="1" kern="0" dirty="0">
                <a:solidFill>
                  <a:srgbClr val="7F7F7F"/>
                </a:solidFill>
                <a:latin typeface="Century Gothic"/>
              </a:rPr>
              <a:t>All models below are within a short term therapy framework and used simultaneously with case management services</a:t>
            </a:r>
            <a:endParaRPr lang="en-US" sz="1400" i="1" kern="0" dirty="0">
              <a:solidFill>
                <a:sysClr val="windowText" lastClr="000000"/>
              </a:solidFill>
            </a:endParaRPr>
          </a:p>
          <a:p>
            <a:endParaRPr lang="en-US" dirty="0"/>
          </a:p>
        </p:txBody>
      </p:sp>
    </p:spTree>
    <p:extLst>
      <p:ext uri="{BB962C8B-B14F-4D97-AF65-F5344CB8AC3E}">
        <p14:creationId xmlns:p14="http://schemas.microsoft.com/office/powerpoint/2010/main" val="3484831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Internal Systems, Interventions </a:t>
            </a:r>
            <a:endParaRPr lang="en-US" sz="2400" dirty="0"/>
          </a:p>
        </p:txBody>
      </p:sp>
      <p:sp>
        <p:nvSpPr>
          <p:cNvPr id="5" name="TextBox 4"/>
          <p:cNvSpPr txBox="1"/>
          <p:nvPr/>
        </p:nvSpPr>
        <p:spPr>
          <a:xfrm>
            <a:off x="304800" y="1047750"/>
            <a:ext cx="7620000" cy="4524315"/>
          </a:xfrm>
          <a:prstGeom prst="rect">
            <a:avLst/>
          </a:prstGeom>
          <a:noFill/>
        </p:spPr>
        <p:txBody>
          <a:bodyPr wrap="square" rtlCol="0">
            <a:spAutoFit/>
          </a:bodyPr>
          <a:lstStyle/>
          <a:p>
            <a:r>
              <a:rPr lang="en-US" b="1" dirty="0" smtClean="0"/>
              <a:t>        </a:t>
            </a:r>
            <a:r>
              <a:rPr lang="en-US" b="1" u="sng" dirty="0" smtClean="0"/>
              <a:t>Administrative Task:</a:t>
            </a:r>
          </a:p>
          <a:p>
            <a:pPr marL="742950" lvl="1" indent="-285750">
              <a:buFont typeface="Arial" panose="020B0604020202020204" pitchFamily="34" charset="0"/>
              <a:buChar char="•"/>
            </a:pPr>
            <a:r>
              <a:rPr lang="en-US" dirty="0" smtClean="0"/>
              <a:t>Risk Track Monitoring</a:t>
            </a:r>
          </a:p>
          <a:p>
            <a:pPr marL="742950" lvl="1" indent="-285750">
              <a:buFont typeface="Arial" panose="020B0604020202020204" pitchFamily="34" charset="0"/>
              <a:buChar char="•"/>
            </a:pPr>
            <a:r>
              <a:rPr lang="en-US" dirty="0" smtClean="0"/>
              <a:t>Referrals</a:t>
            </a:r>
          </a:p>
          <a:p>
            <a:pPr marL="742950" lvl="1" indent="-285750">
              <a:buFont typeface="Arial" panose="020B0604020202020204" pitchFamily="34" charset="0"/>
              <a:buChar char="•"/>
            </a:pPr>
            <a:r>
              <a:rPr lang="en-US" dirty="0" err="1" smtClean="0"/>
              <a:t>Liaisonships</a:t>
            </a:r>
            <a:r>
              <a:rPr lang="en-US" dirty="0" smtClean="0"/>
              <a:t> with local hospitals, departments, resources</a:t>
            </a:r>
          </a:p>
          <a:p>
            <a:pPr marL="742950" lvl="1" indent="-285750">
              <a:buFont typeface="Arial" panose="020B0604020202020204" pitchFamily="34" charset="0"/>
              <a:buChar char="•"/>
            </a:pPr>
            <a:r>
              <a:rPr lang="en-US" dirty="0" smtClean="0"/>
              <a:t>Consultants to student of concern committee or other campus meetings</a:t>
            </a:r>
          </a:p>
          <a:p>
            <a:pPr lvl="1"/>
            <a:endParaRPr lang="en-US" dirty="0" smtClean="0"/>
          </a:p>
          <a:p>
            <a:pPr lvl="1"/>
            <a:r>
              <a:rPr lang="en-US" b="1" u="sng" dirty="0" smtClean="0"/>
              <a:t>Evaluating our services:</a:t>
            </a:r>
          </a:p>
          <a:p>
            <a:pPr marL="742950" lvl="1" indent="-285750">
              <a:buFont typeface="Arial" panose="020B0604020202020204" pitchFamily="34" charset="0"/>
              <a:buChar char="•"/>
            </a:pPr>
            <a:r>
              <a:rPr lang="en-US" dirty="0" smtClean="0"/>
              <a:t>CMT Triages daily </a:t>
            </a:r>
          </a:p>
          <a:p>
            <a:pPr marL="742950" lvl="1" indent="-285750">
              <a:buFont typeface="Arial" panose="020B0604020202020204" pitchFamily="34" charset="0"/>
              <a:buChar char="•"/>
            </a:pPr>
            <a:r>
              <a:rPr lang="en-US" dirty="0" smtClean="0"/>
              <a:t>CMT Rounds weekly</a:t>
            </a:r>
          </a:p>
          <a:p>
            <a:pPr marL="742950" lvl="1" indent="-285750">
              <a:buFont typeface="Arial" panose="020B0604020202020204" pitchFamily="34" charset="0"/>
              <a:buChar char="•"/>
            </a:pPr>
            <a:r>
              <a:rPr lang="en-US" dirty="0" smtClean="0"/>
              <a:t>Treatment teams</a:t>
            </a:r>
          </a:p>
          <a:p>
            <a:pPr marL="742950" lvl="1" indent="-285750">
              <a:buFont typeface="Arial" panose="020B0604020202020204" pitchFamily="34" charset="0"/>
              <a:buChar char="•"/>
            </a:pPr>
            <a:r>
              <a:rPr lang="en-US" dirty="0" smtClean="0"/>
              <a:t>Innovative services – DBT group, mindfulness for depression, Autism Connections, community provider data base and open house</a:t>
            </a:r>
          </a:p>
          <a:p>
            <a:pPr marL="742950" lvl="1" indent="-285750">
              <a:buFont typeface="Arial" panose="020B0604020202020204" pitchFamily="34" charset="0"/>
              <a:buChar char="•"/>
            </a:pPr>
            <a:r>
              <a:rPr lang="en-US" dirty="0" smtClean="0"/>
              <a:t>Trends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95303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Connections/Partnerships </a:t>
            </a:r>
            <a:endParaRPr lang="en-US" dirty="0"/>
          </a:p>
        </p:txBody>
      </p:sp>
      <p:sp>
        <p:nvSpPr>
          <p:cNvPr id="4" name="Content Placeholder 3"/>
          <p:cNvSpPr>
            <a:spLocks noGrp="1"/>
          </p:cNvSpPr>
          <p:nvPr>
            <p:ph sz="half" idx="1"/>
          </p:nvPr>
        </p:nvSpPr>
        <p:spPr>
          <a:xfrm>
            <a:off x="152400" y="742950"/>
            <a:ext cx="3429000" cy="4171950"/>
          </a:xfrm>
        </p:spPr>
        <p:txBody>
          <a:bodyPr>
            <a:noAutofit/>
          </a:bodyPr>
          <a:lstStyle/>
          <a:p>
            <a:pPr marL="85725" indent="0">
              <a:buNone/>
            </a:pPr>
            <a:r>
              <a:rPr lang="en-US" sz="1350" b="1" dirty="0"/>
              <a:t>On Campus </a:t>
            </a:r>
          </a:p>
          <a:p>
            <a:pPr lvl="1"/>
            <a:r>
              <a:rPr lang="en-US" sz="1300" dirty="0"/>
              <a:t>Student health Services-Psychiatry, medical evaluations, dietician, women's health, lab works, insurance</a:t>
            </a:r>
          </a:p>
          <a:p>
            <a:pPr lvl="1"/>
            <a:r>
              <a:rPr lang="en-US" sz="1300" dirty="0"/>
              <a:t>Eating Disorder Management Team- medical evaluations leading to other services</a:t>
            </a:r>
          </a:p>
          <a:p>
            <a:pPr lvl="1"/>
            <a:r>
              <a:rPr lang="en-US" sz="1300" dirty="0"/>
              <a:t>Substance Abuse Treatment Team- AOD screening, assessment and treatment</a:t>
            </a:r>
          </a:p>
          <a:p>
            <a:pPr lvl="1"/>
            <a:r>
              <a:rPr lang="en-US" sz="1300" dirty="0"/>
              <a:t>Care Management Treatment Team </a:t>
            </a:r>
          </a:p>
          <a:p>
            <a:pPr lvl="1"/>
            <a:r>
              <a:rPr lang="en-US" sz="1300" dirty="0"/>
              <a:t>Student Care Services ( Student of concern committee)</a:t>
            </a:r>
          </a:p>
          <a:p>
            <a:pPr lvl="1"/>
            <a:r>
              <a:rPr lang="en-US" sz="1300" dirty="0"/>
              <a:t>Other departments on campus based on need</a:t>
            </a:r>
          </a:p>
          <a:p>
            <a:pPr lvl="1"/>
            <a:r>
              <a:rPr lang="en-US" sz="1300" dirty="0" smtClean="0"/>
              <a:t>Therapist Assisted Online (TAO)</a:t>
            </a:r>
          </a:p>
          <a:p>
            <a:pPr lvl="1"/>
            <a:r>
              <a:rPr lang="en-US" sz="1300" dirty="0" smtClean="0"/>
              <a:t>Trans Care Team</a:t>
            </a:r>
            <a:endParaRPr lang="en-US" sz="1300" dirty="0"/>
          </a:p>
        </p:txBody>
      </p:sp>
      <p:sp>
        <p:nvSpPr>
          <p:cNvPr id="5" name="Content Placeholder 4"/>
          <p:cNvSpPr>
            <a:spLocks noGrp="1"/>
          </p:cNvSpPr>
          <p:nvPr>
            <p:ph sz="half" idx="2"/>
          </p:nvPr>
        </p:nvSpPr>
        <p:spPr>
          <a:xfrm>
            <a:off x="4419600" y="748284"/>
            <a:ext cx="4267200" cy="4229100"/>
          </a:xfrm>
        </p:spPr>
        <p:txBody>
          <a:bodyPr>
            <a:normAutofit fontScale="92500" lnSpcReduction="20000"/>
          </a:bodyPr>
          <a:lstStyle/>
          <a:p>
            <a:pPr marL="457200" lvl="1" indent="0">
              <a:buNone/>
            </a:pPr>
            <a:r>
              <a:rPr lang="en-US" sz="1500" b="1" dirty="0" smtClean="0"/>
              <a:t>Off Campus</a:t>
            </a:r>
          </a:p>
          <a:p>
            <a:pPr marL="457200" lvl="1" indent="0">
              <a:buNone/>
            </a:pPr>
            <a:endParaRPr lang="en-US" sz="1500" b="1" dirty="0" smtClean="0"/>
          </a:p>
          <a:p>
            <a:pPr lvl="1"/>
            <a:r>
              <a:rPr lang="en-US" sz="1500" dirty="0" smtClean="0"/>
              <a:t>Community Provider Database (CPD)</a:t>
            </a:r>
          </a:p>
          <a:p>
            <a:pPr lvl="1"/>
            <a:r>
              <a:rPr lang="en-US" sz="1500" dirty="0" smtClean="0"/>
              <a:t>How to Shop for a Therapist form</a:t>
            </a:r>
          </a:p>
          <a:p>
            <a:pPr lvl="1"/>
            <a:r>
              <a:rPr lang="en-US" sz="1500" dirty="0" smtClean="0"/>
              <a:t>Pro bono services if appropriate </a:t>
            </a:r>
          </a:p>
          <a:p>
            <a:pPr lvl="1"/>
            <a:r>
              <a:rPr lang="en-US" sz="1500" dirty="0"/>
              <a:t>Central receiving units for Baker Acts- liaisonship with University Behavioral Center (UBC)</a:t>
            </a:r>
          </a:p>
          <a:p>
            <a:pPr lvl="1"/>
            <a:r>
              <a:rPr lang="en-US" sz="1500" dirty="0"/>
              <a:t>Student Care </a:t>
            </a:r>
            <a:r>
              <a:rPr lang="en-US" sz="1500" dirty="0" smtClean="0"/>
              <a:t>Services (SCS)- </a:t>
            </a:r>
            <a:r>
              <a:rPr lang="en-US" sz="1500" dirty="0"/>
              <a:t>after hospitalization process</a:t>
            </a:r>
          </a:p>
          <a:p>
            <a:pPr lvl="1"/>
            <a:r>
              <a:rPr lang="en-US" sz="1500" dirty="0"/>
              <a:t>Community Counseling Clinic, Psychology Clinic</a:t>
            </a:r>
          </a:p>
          <a:p>
            <a:pPr lvl="1"/>
            <a:r>
              <a:rPr lang="en-US" sz="1500" dirty="0"/>
              <a:t>Student Accessibility </a:t>
            </a:r>
            <a:r>
              <a:rPr lang="en-US" sz="1500" dirty="0" smtClean="0"/>
              <a:t>Services (SAS)</a:t>
            </a:r>
            <a:endParaRPr lang="en-US" sz="1500" dirty="0"/>
          </a:p>
          <a:p>
            <a:pPr lvl="1"/>
            <a:r>
              <a:rPr lang="en-US" sz="1500" dirty="0"/>
              <a:t>Student Veterans Services (VARC)</a:t>
            </a:r>
          </a:p>
          <a:p>
            <a:pPr lvl="1"/>
            <a:r>
              <a:rPr lang="en-US" sz="1500" dirty="0"/>
              <a:t>Bus/transportation</a:t>
            </a:r>
          </a:p>
          <a:p>
            <a:pPr lvl="1"/>
            <a:r>
              <a:rPr lang="en-US" sz="1500" dirty="0"/>
              <a:t>Knight’s Pantry services</a:t>
            </a:r>
          </a:p>
          <a:p>
            <a:pPr lvl="1"/>
            <a:r>
              <a:rPr lang="en-US" sz="1500" dirty="0"/>
              <a:t>Zip Car</a:t>
            </a:r>
          </a:p>
          <a:p>
            <a:pPr lvl="1"/>
            <a:endParaRPr lang="en-US" sz="1500" dirty="0" smtClean="0"/>
          </a:p>
          <a:p>
            <a:pPr lvl="1"/>
            <a:endParaRPr lang="en-US" sz="1050" dirty="0"/>
          </a:p>
          <a:p>
            <a:pPr marL="0" indent="0">
              <a:buNone/>
            </a:pPr>
            <a:r>
              <a:rPr lang="en-US" dirty="0"/>
              <a:t>	</a:t>
            </a:r>
          </a:p>
        </p:txBody>
      </p:sp>
    </p:spTree>
    <p:extLst>
      <p:ext uri="{BB962C8B-B14F-4D97-AF65-F5344CB8AC3E}">
        <p14:creationId xmlns:p14="http://schemas.microsoft.com/office/powerpoint/2010/main" val="4289395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Successes and Challenges </a:t>
            </a:r>
          </a:p>
        </p:txBody>
      </p:sp>
      <p:sp>
        <p:nvSpPr>
          <p:cNvPr id="3" name="Content Placeholder 2"/>
          <p:cNvSpPr>
            <a:spLocks noGrp="1"/>
          </p:cNvSpPr>
          <p:nvPr>
            <p:ph idx="1"/>
          </p:nvPr>
        </p:nvSpPr>
        <p:spPr/>
        <p:txBody>
          <a:bodyPr>
            <a:normAutofit fontScale="92500" lnSpcReduction="10000"/>
          </a:bodyPr>
          <a:lstStyle/>
          <a:p>
            <a:pPr marL="0" indent="0">
              <a:buNone/>
            </a:pPr>
            <a:r>
              <a:rPr lang="en-US" sz="2800" dirty="0"/>
              <a:t>Challenges</a:t>
            </a:r>
          </a:p>
          <a:p>
            <a:pPr lvl="1"/>
            <a:r>
              <a:rPr lang="en-US" dirty="0"/>
              <a:t>Clinician risk aversion- High Risk = CMT</a:t>
            </a:r>
          </a:p>
          <a:p>
            <a:pPr lvl="1"/>
            <a:r>
              <a:rPr lang="en-US" dirty="0"/>
              <a:t>Possible Clinician burn out (risk, risk, risk, and more risk)</a:t>
            </a:r>
          </a:p>
          <a:p>
            <a:pPr lvl="1"/>
            <a:r>
              <a:rPr lang="en-US" dirty="0" smtClean="0"/>
              <a:t>Scheduling challenges </a:t>
            </a:r>
            <a:endParaRPr lang="en-US" dirty="0"/>
          </a:p>
          <a:p>
            <a:pPr lvl="1"/>
            <a:r>
              <a:rPr lang="en-US" dirty="0"/>
              <a:t>Determining disposition- CMT or non-complex referral off </a:t>
            </a:r>
          </a:p>
          <a:p>
            <a:pPr lvl="1"/>
            <a:r>
              <a:rPr lang="en-US" dirty="0"/>
              <a:t>Non-compliance from students</a:t>
            </a:r>
          </a:p>
          <a:p>
            <a:pPr lvl="1"/>
            <a:r>
              <a:rPr lang="en-US" dirty="0"/>
              <a:t>Lack of </a:t>
            </a:r>
            <a:r>
              <a:rPr lang="en-US" dirty="0" smtClean="0"/>
              <a:t>client </a:t>
            </a:r>
            <a:r>
              <a:rPr lang="en-US" dirty="0"/>
              <a:t>motivation for treatment- long term referral</a:t>
            </a:r>
          </a:p>
          <a:p>
            <a:pPr lvl="1"/>
            <a:r>
              <a:rPr lang="en-US" dirty="0"/>
              <a:t>Lack of insight</a:t>
            </a:r>
          </a:p>
          <a:p>
            <a:pPr lvl="1"/>
            <a:r>
              <a:rPr lang="en-US" dirty="0"/>
              <a:t>Lack of </a:t>
            </a:r>
            <a:r>
              <a:rPr lang="en-US" dirty="0" smtClean="0"/>
              <a:t>resources</a:t>
            </a:r>
          </a:p>
          <a:p>
            <a:pPr lvl="1"/>
            <a:r>
              <a:rPr lang="en-US" dirty="0"/>
              <a:t>Staying on top of University trends and initiatives ( global UCF, Inclusive Education Services) and being prepared.</a:t>
            </a:r>
          </a:p>
          <a:p>
            <a:pPr lvl="1"/>
            <a:endParaRPr lang="en-US" dirty="0"/>
          </a:p>
          <a:p>
            <a:pPr marL="0" indent="0">
              <a:buNone/>
            </a:pPr>
            <a:endParaRPr lang="en-US" dirty="0"/>
          </a:p>
        </p:txBody>
      </p:sp>
    </p:spTree>
    <p:extLst>
      <p:ext uri="{BB962C8B-B14F-4D97-AF65-F5344CB8AC3E}">
        <p14:creationId xmlns:p14="http://schemas.microsoft.com/office/powerpoint/2010/main" val="197286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Successes and Challenges </a:t>
            </a:r>
          </a:p>
        </p:txBody>
      </p:sp>
      <p:sp>
        <p:nvSpPr>
          <p:cNvPr id="3" name="Content Placeholder 2"/>
          <p:cNvSpPr>
            <a:spLocks noGrp="1"/>
          </p:cNvSpPr>
          <p:nvPr>
            <p:ph idx="1"/>
          </p:nvPr>
        </p:nvSpPr>
        <p:spPr/>
        <p:txBody>
          <a:bodyPr>
            <a:normAutofit fontScale="92500" lnSpcReduction="10000"/>
          </a:bodyPr>
          <a:lstStyle/>
          <a:p>
            <a:pPr marL="0" lvl="0" indent="0">
              <a:buNone/>
            </a:pPr>
            <a:r>
              <a:rPr lang="en-US" sz="3000" dirty="0"/>
              <a:t>Successes</a:t>
            </a:r>
          </a:p>
          <a:p>
            <a:pPr lvl="1"/>
            <a:r>
              <a:rPr lang="en-US" dirty="0"/>
              <a:t>Provides consistent and frequent follow up care for students</a:t>
            </a:r>
          </a:p>
          <a:p>
            <a:pPr lvl="1"/>
            <a:r>
              <a:rPr lang="en-US" dirty="0"/>
              <a:t>Allows for flexibility in treatment approach</a:t>
            </a:r>
          </a:p>
          <a:p>
            <a:pPr lvl="1"/>
            <a:r>
              <a:rPr lang="en-US" dirty="0"/>
              <a:t>Allows for the ability to identify high risk students sooner</a:t>
            </a:r>
          </a:p>
          <a:p>
            <a:pPr lvl="1"/>
            <a:r>
              <a:rPr lang="en-US" dirty="0"/>
              <a:t>Treatment team approach in connecting with other on and off campus providers </a:t>
            </a:r>
          </a:p>
          <a:p>
            <a:pPr lvl="1"/>
            <a:r>
              <a:rPr lang="en-US" dirty="0"/>
              <a:t>Therapist serves as an advocate for the </a:t>
            </a:r>
            <a:r>
              <a:rPr lang="en-US" dirty="0" smtClean="0"/>
              <a:t>student</a:t>
            </a:r>
          </a:p>
          <a:p>
            <a:pPr lvl="1"/>
            <a:r>
              <a:rPr lang="en-US" dirty="0" smtClean="0"/>
              <a:t>Continued growth of team and strong support from admin </a:t>
            </a:r>
            <a:endParaRPr lang="en-US" dirty="0"/>
          </a:p>
          <a:p>
            <a:pPr lvl="1"/>
            <a:r>
              <a:rPr lang="en-US" dirty="0"/>
              <a:t>Counseling and Psychological Services, Student Health Services-Psychiatrist and Student Care Services Outstanding Collaborative Effort 2016 </a:t>
            </a:r>
          </a:p>
          <a:p>
            <a:pPr marL="0" indent="0">
              <a:buNone/>
            </a:pPr>
            <a:endParaRPr lang="en-US" dirty="0"/>
          </a:p>
        </p:txBody>
      </p:sp>
    </p:spTree>
    <p:extLst>
      <p:ext uri="{BB962C8B-B14F-4D97-AF65-F5344CB8AC3E}">
        <p14:creationId xmlns:p14="http://schemas.microsoft.com/office/powerpoint/2010/main" val="219503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6504" y="742950"/>
            <a:ext cx="7090992" cy="3581400"/>
          </a:xfrm>
        </p:spPr>
      </p:pic>
    </p:spTree>
    <p:extLst>
      <p:ext uri="{BB962C8B-B14F-4D97-AF65-F5344CB8AC3E}">
        <p14:creationId xmlns:p14="http://schemas.microsoft.com/office/powerpoint/2010/main" val="389717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29832" y="1038476"/>
            <a:ext cx="2484335" cy="2990347"/>
          </a:xfrm>
        </p:spPr>
      </p:pic>
    </p:spTree>
    <p:extLst>
      <p:ext uri="{BB962C8B-B14F-4D97-AF65-F5344CB8AC3E}">
        <p14:creationId xmlns:p14="http://schemas.microsoft.com/office/powerpoint/2010/main" val="3192892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CAPS Staff </a:t>
            </a:r>
            <a:endParaRPr lang="en-US" dirty="0"/>
          </a:p>
        </p:txBody>
      </p:sp>
      <p:pic>
        <p:nvPicPr>
          <p:cNvPr id="5" name="Picture Placeholder 4"/>
          <p:cNvPicPr>
            <a:picLocks noGrp="1" noChangeAspect="1"/>
          </p:cNvPicPr>
          <p:nvPr>
            <p:ph type="pic" idx="1"/>
          </p:nvPr>
        </p:nvPicPr>
        <p:blipFill>
          <a:blip r:embed="rId3"/>
          <a:srcRect t="11478" b="11478"/>
          <a:stretch>
            <a:fillRect/>
          </a:stretch>
        </p:blipFill>
        <p:spPr>
          <a:xfrm>
            <a:off x="1524000" y="889000"/>
            <a:ext cx="5943600" cy="3054350"/>
          </a:xfrm>
          <a:prstGeom prst="rect">
            <a:avLst/>
          </a:prstGeom>
        </p:spPr>
      </p:pic>
    </p:spTree>
    <p:extLst>
      <p:ext uri="{BB962C8B-B14F-4D97-AF65-F5344CB8AC3E}">
        <p14:creationId xmlns:p14="http://schemas.microsoft.com/office/powerpoint/2010/main" val="369723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Management </a:t>
            </a:r>
            <a:r>
              <a:rPr lang="en-US" dirty="0"/>
              <a:t>Team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778704"/>
            <a:ext cx="6324600" cy="3990727"/>
          </a:xfrm>
          <a:prstGeom prst="rect">
            <a:avLst/>
          </a:prstGeom>
        </p:spPr>
      </p:pic>
    </p:spTree>
    <p:extLst>
      <p:ext uri="{BB962C8B-B14F-4D97-AF65-F5344CB8AC3E}">
        <p14:creationId xmlns:p14="http://schemas.microsoft.com/office/powerpoint/2010/main" val="73209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4" name="Text Placeholder 3"/>
          <p:cNvSpPr>
            <a:spLocks noGrp="1"/>
          </p:cNvSpPr>
          <p:nvPr>
            <p:ph type="body" sz="half" idx="2"/>
          </p:nvPr>
        </p:nvSpPr>
        <p:spPr>
          <a:xfrm>
            <a:off x="381000" y="971550"/>
            <a:ext cx="8077200" cy="3124200"/>
          </a:xfrm>
        </p:spPr>
        <p:txBody>
          <a:bodyPr/>
          <a:lstStyle/>
          <a:p>
            <a:endParaRPr lang="en-US" dirty="0"/>
          </a:p>
          <a:p>
            <a:r>
              <a:rPr lang="en-US" sz="2000" dirty="0" smtClean="0"/>
              <a:t>1. CAPS </a:t>
            </a:r>
            <a:r>
              <a:rPr lang="en-US" sz="2000" dirty="0"/>
              <a:t>overall framework in building a case management model </a:t>
            </a:r>
            <a:r>
              <a:rPr lang="en-US" sz="2000" dirty="0" smtClean="0"/>
              <a:t>(CMT)</a:t>
            </a:r>
            <a:endParaRPr lang="en-US" sz="2000" dirty="0"/>
          </a:p>
          <a:p>
            <a:endParaRPr lang="en-US" sz="2000" dirty="0"/>
          </a:p>
          <a:p>
            <a:pPr lvl="0"/>
            <a:r>
              <a:rPr lang="en-US" sz="2000" dirty="0" smtClean="0"/>
              <a:t>2. </a:t>
            </a:r>
            <a:r>
              <a:rPr lang="en-US" sz="2000" dirty="0">
                <a:solidFill>
                  <a:srgbClr val="7F7F7F"/>
                </a:solidFill>
              </a:rPr>
              <a:t>CAPS’ management of internal systems, interventions, and partnerships</a:t>
            </a:r>
            <a:endParaRPr lang="en-US" sz="2000" dirty="0"/>
          </a:p>
          <a:p>
            <a:endParaRPr lang="en-US" sz="2000" dirty="0"/>
          </a:p>
          <a:p>
            <a:r>
              <a:rPr lang="en-US" sz="2000" dirty="0" smtClean="0"/>
              <a:t>3. </a:t>
            </a:r>
            <a:r>
              <a:rPr lang="en-US" sz="2000" dirty="0"/>
              <a:t>Challenges and successes of the CMT </a:t>
            </a:r>
            <a:r>
              <a:rPr lang="en-US" sz="2000" dirty="0" smtClean="0"/>
              <a:t>model</a:t>
            </a:r>
            <a:endParaRPr lang="en-US" sz="2000" dirty="0"/>
          </a:p>
        </p:txBody>
      </p:sp>
    </p:spTree>
    <p:extLst>
      <p:ext uri="{BB962C8B-B14F-4D97-AF65-F5344CB8AC3E}">
        <p14:creationId xmlns:p14="http://schemas.microsoft.com/office/powerpoint/2010/main" val="3744514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bout UCF CAPS…</a:t>
            </a:r>
            <a:endParaRPr lang="en-US" dirty="0"/>
          </a:p>
        </p:txBody>
      </p:sp>
      <p:sp>
        <p:nvSpPr>
          <p:cNvPr id="3" name="Content Placeholder 2"/>
          <p:cNvSpPr>
            <a:spLocks noGrp="1"/>
          </p:cNvSpPr>
          <p:nvPr>
            <p:ph idx="1"/>
          </p:nvPr>
        </p:nvSpPr>
        <p:spPr>
          <a:xfrm>
            <a:off x="1371600" y="819150"/>
            <a:ext cx="5556250" cy="3961210"/>
          </a:xfrm>
        </p:spPr>
        <p:txBody>
          <a:bodyPr>
            <a:normAutofit lnSpcReduction="10000"/>
          </a:bodyPr>
          <a:lstStyle/>
          <a:p>
            <a:r>
              <a:rPr lang="en-US" sz="1500" dirty="0"/>
              <a:t>CAPS is located on </a:t>
            </a:r>
            <a:r>
              <a:rPr lang="en-US" sz="1500" dirty="0" smtClean="0"/>
              <a:t>campus, multi disciplined approx. 40 full time clinicians</a:t>
            </a:r>
          </a:p>
          <a:p>
            <a:r>
              <a:rPr lang="en-US" sz="1500" dirty="0" smtClean="0"/>
              <a:t>Satellite </a:t>
            </a:r>
            <a:r>
              <a:rPr lang="en-US" sz="1500" dirty="0"/>
              <a:t>locations </a:t>
            </a:r>
            <a:r>
              <a:rPr lang="en-US" sz="1500" dirty="0" smtClean="0"/>
              <a:t>( College of medicine, residence halls, athletics, hospitality and management college)</a:t>
            </a:r>
            <a:endParaRPr lang="en-US" sz="1500" dirty="0"/>
          </a:p>
          <a:p>
            <a:r>
              <a:rPr lang="en-US" sz="1500" dirty="0" smtClean="0"/>
              <a:t>UCF </a:t>
            </a:r>
            <a:r>
              <a:rPr lang="en-US" sz="1500" dirty="0"/>
              <a:t>has </a:t>
            </a:r>
            <a:r>
              <a:rPr lang="en-US" sz="1500" dirty="0" smtClean="0"/>
              <a:t>63,000 + </a:t>
            </a:r>
            <a:r>
              <a:rPr lang="en-US" sz="1500" dirty="0"/>
              <a:t>students, making it the second largest university in the United States</a:t>
            </a:r>
          </a:p>
          <a:p>
            <a:r>
              <a:rPr lang="en-US" sz="1500" dirty="0" smtClean="0"/>
              <a:t>Training site with 3 </a:t>
            </a:r>
            <a:r>
              <a:rPr lang="en-US" sz="1500" dirty="0"/>
              <a:t>doctoral interns and 5 premasters interns </a:t>
            </a:r>
            <a:r>
              <a:rPr lang="en-US" sz="1500" dirty="0" smtClean="0"/>
              <a:t>and coming soon Post Doc program</a:t>
            </a:r>
            <a:endParaRPr lang="en-US" sz="1500" dirty="0"/>
          </a:p>
          <a:p>
            <a:r>
              <a:rPr lang="en-US" sz="1500" dirty="0"/>
              <a:t>We serviced </a:t>
            </a:r>
            <a:r>
              <a:rPr lang="en-US" sz="1500" dirty="0" smtClean="0"/>
              <a:t>3909 </a:t>
            </a:r>
            <a:r>
              <a:rPr lang="en-US" sz="1500" dirty="0"/>
              <a:t>students, </a:t>
            </a:r>
            <a:r>
              <a:rPr lang="en-US" sz="1500" dirty="0" smtClean="0"/>
              <a:t>19,934 individual </a:t>
            </a:r>
            <a:r>
              <a:rPr lang="en-US" sz="1500" dirty="0"/>
              <a:t>appointments so far during the </a:t>
            </a:r>
            <a:r>
              <a:rPr lang="en-US" sz="1500" dirty="0" smtClean="0"/>
              <a:t>2015-2016 </a:t>
            </a:r>
            <a:r>
              <a:rPr lang="en-US" sz="1500" dirty="0"/>
              <a:t>academic year </a:t>
            </a:r>
            <a:endParaRPr lang="en-US" sz="1500" dirty="0" smtClean="0"/>
          </a:p>
          <a:p>
            <a:r>
              <a:rPr lang="en-US" sz="1500" dirty="0"/>
              <a:t>Clinical Services at CAPS provides comprehensive psychological services to the UCF community. </a:t>
            </a:r>
            <a:endParaRPr lang="en-US" sz="1500" dirty="0" smtClean="0"/>
          </a:p>
          <a:p>
            <a:r>
              <a:rPr lang="en-US" sz="1500" dirty="0"/>
              <a:t>We provide short term individual, couples and group counseling, workshops, campus presentations, crisis intervention, animal assisted therapy, expressive arts therapy, a peer educators program, yoga therapy and other innovative interventions</a:t>
            </a:r>
            <a:endParaRPr lang="en-US" sz="1800" dirty="0"/>
          </a:p>
          <a:p>
            <a:endParaRPr lang="en-US" sz="1500" dirty="0"/>
          </a:p>
          <a:p>
            <a:endParaRPr lang="en-US" sz="1500" dirty="0" smtClean="0"/>
          </a:p>
          <a:p>
            <a:pPr marL="0" indent="0">
              <a:buNone/>
            </a:pPr>
            <a:endParaRPr lang="en-US" sz="1350" b="1" dirty="0">
              <a:solidFill>
                <a:srgbClr val="FF0000"/>
              </a:solidFill>
            </a:endParaRPr>
          </a:p>
          <a:p>
            <a:pPr marL="0" indent="0">
              <a:buNone/>
            </a:pPr>
            <a:endParaRPr lang="en-US" sz="1350" dirty="0"/>
          </a:p>
          <a:p>
            <a:endParaRPr lang="en-US" dirty="0"/>
          </a:p>
        </p:txBody>
      </p:sp>
      <p:pic>
        <p:nvPicPr>
          <p:cNvPr id="3074" name="Picture 2" descr="\\sdesfsc.sdes.ucf.edu\Counseling Center\Department\Events\Pictures\Building Pictures\Entr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333750"/>
            <a:ext cx="1847850"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548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 indent="0">
              <a:buNone/>
            </a:pPr>
            <a:endParaRPr lang="en-US" dirty="0"/>
          </a:p>
          <a:p>
            <a:endParaRPr lang="en-US" dirty="0"/>
          </a:p>
        </p:txBody>
      </p:sp>
      <p:sp>
        <p:nvSpPr>
          <p:cNvPr id="2" name="Title 1"/>
          <p:cNvSpPr>
            <a:spLocks noGrp="1"/>
          </p:cNvSpPr>
          <p:nvPr>
            <p:ph type="title"/>
          </p:nvPr>
        </p:nvSpPr>
        <p:spPr>
          <a:xfrm>
            <a:off x="400051" y="228600"/>
            <a:ext cx="7715250" cy="800100"/>
          </a:xfrm>
        </p:spPr>
        <p:txBody>
          <a:bodyPr/>
          <a:lstStyle/>
          <a:p>
            <a:r>
              <a:rPr lang="en-US" sz="2400" dirty="0">
                <a:solidFill>
                  <a:srgbClr val="000000"/>
                </a:solidFill>
              </a:rPr>
              <a:t>The complex client and the traditional service model</a:t>
            </a:r>
          </a:p>
        </p:txBody>
      </p:sp>
      <p:graphicFrame>
        <p:nvGraphicFramePr>
          <p:cNvPr id="4" name="Diagram 3"/>
          <p:cNvGraphicFramePr/>
          <p:nvPr>
            <p:extLst>
              <p:ext uri="{D42A27DB-BD31-4B8C-83A1-F6EECF244321}">
                <p14:modId xmlns:p14="http://schemas.microsoft.com/office/powerpoint/2010/main" val="1620694824"/>
              </p:ext>
            </p:extLst>
          </p:nvPr>
        </p:nvGraphicFramePr>
        <p:xfrm>
          <a:off x="152400" y="133351"/>
          <a:ext cx="8134350" cy="501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14400" y="3676243"/>
            <a:ext cx="1257300" cy="715581"/>
          </a:xfrm>
          <a:prstGeom prst="rect">
            <a:avLst/>
          </a:prstGeom>
          <a:solidFill>
            <a:schemeClr val="bg1">
              <a:lumMod val="75000"/>
            </a:schemeClr>
          </a:solidFill>
          <a:ln>
            <a:solidFill>
              <a:schemeClr val="bg2"/>
            </a:solidFill>
          </a:ln>
        </p:spPr>
        <p:txBody>
          <a:bodyPr wrap="square" rtlCol="0" anchor="ctr" anchorCtr="1">
            <a:spAutoFit/>
          </a:bodyPr>
          <a:lstStyle/>
          <a:p>
            <a:pPr algn="ctr"/>
            <a:r>
              <a:rPr lang="en-US" sz="1350" dirty="0">
                <a:solidFill>
                  <a:srgbClr val="000000"/>
                </a:solidFill>
              </a:rPr>
              <a:t>Complex </a:t>
            </a:r>
            <a:r>
              <a:rPr lang="en-US" sz="1350" dirty="0" smtClean="0">
                <a:solidFill>
                  <a:srgbClr val="000000"/>
                </a:solidFill>
              </a:rPr>
              <a:t>Client</a:t>
            </a:r>
          </a:p>
          <a:p>
            <a:pPr algn="ctr"/>
            <a:r>
              <a:rPr lang="en-US" sz="1350" dirty="0" smtClean="0">
                <a:solidFill>
                  <a:srgbClr val="000000"/>
                </a:solidFill>
              </a:rPr>
              <a:t>10% of clients</a:t>
            </a:r>
            <a:endParaRPr lang="en-US" sz="1350" dirty="0">
              <a:solidFill>
                <a:srgbClr val="000000"/>
              </a:solidFill>
            </a:endParaRPr>
          </a:p>
        </p:txBody>
      </p:sp>
      <p:sp>
        <p:nvSpPr>
          <p:cNvPr id="6" name="TextBox 5"/>
          <p:cNvSpPr txBox="1"/>
          <p:nvPr/>
        </p:nvSpPr>
        <p:spPr>
          <a:xfrm>
            <a:off x="6229350" y="3734128"/>
            <a:ext cx="1257300" cy="507831"/>
          </a:xfrm>
          <a:prstGeom prst="rect">
            <a:avLst/>
          </a:prstGeom>
          <a:solidFill>
            <a:schemeClr val="bg1">
              <a:lumMod val="75000"/>
            </a:schemeClr>
          </a:solidFill>
          <a:ln>
            <a:solidFill>
              <a:schemeClr val="bg2"/>
            </a:solidFill>
          </a:ln>
        </p:spPr>
        <p:txBody>
          <a:bodyPr wrap="square" rtlCol="0" anchor="ctr" anchorCtr="1">
            <a:spAutoFit/>
          </a:bodyPr>
          <a:lstStyle/>
          <a:p>
            <a:pPr algn="ctr"/>
            <a:r>
              <a:rPr lang="en-US" sz="1350" dirty="0">
                <a:solidFill>
                  <a:srgbClr val="000000"/>
                </a:solidFill>
              </a:rPr>
              <a:t>Traditional Models</a:t>
            </a:r>
          </a:p>
        </p:txBody>
      </p:sp>
    </p:spTree>
    <p:extLst>
      <p:ext uri="{BB962C8B-B14F-4D97-AF65-F5344CB8AC3E}">
        <p14:creationId xmlns:p14="http://schemas.microsoft.com/office/powerpoint/2010/main" val="364040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401050" cy="2914650"/>
          </a:xfrm>
        </p:spPr>
        <p:txBody>
          <a:bodyPr>
            <a:normAutofit/>
          </a:bodyPr>
          <a:lstStyle/>
          <a:p>
            <a:pPr lvl="0"/>
            <a:r>
              <a:rPr lang="en-US" sz="1350" b="1" dirty="0"/>
              <a:t>Systemic</a:t>
            </a:r>
            <a:r>
              <a:rPr lang="en-US" sz="1350" dirty="0"/>
              <a:t> </a:t>
            </a:r>
            <a:r>
              <a:rPr lang="en-US" sz="1050" dirty="0"/>
              <a:t>&amp;</a:t>
            </a:r>
            <a:r>
              <a:rPr lang="en-US" sz="1350" b="1" dirty="0"/>
              <a:t>Therapeutic </a:t>
            </a:r>
            <a:endParaRPr lang="en-US" sz="1050" b="1" dirty="0"/>
          </a:p>
          <a:p>
            <a:pPr lvl="0"/>
            <a:r>
              <a:rPr lang="en-US" sz="1350" b="1" dirty="0"/>
              <a:t>Emphasis on Coordination </a:t>
            </a:r>
            <a:r>
              <a:rPr lang="en-US" sz="1050" dirty="0"/>
              <a:t>of care </a:t>
            </a:r>
          </a:p>
          <a:p>
            <a:pPr lvl="0"/>
            <a:r>
              <a:rPr lang="en-US" sz="1350" b="1" dirty="0"/>
              <a:t>Assessment of situation </a:t>
            </a:r>
            <a:r>
              <a:rPr lang="en-US" sz="1050" dirty="0"/>
              <a:t>involves  planning, implementing, coordinating, monitoring and evaluating options and services</a:t>
            </a:r>
          </a:p>
          <a:p>
            <a:pPr lvl="0"/>
            <a:r>
              <a:rPr lang="en-US" sz="1350" b="1" dirty="0"/>
              <a:t>Motivation Emphasis </a:t>
            </a:r>
            <a:r>
              <a:rPr lang="en-US" sz="1050" dirty="0"/>
              <a:t>– build motivation in students to make appropriate connections, modeling the counseling relationship, and encouraging students to seek positive change</a:t>
            </a:r>
          </a:p>
          <a:p>
            <a:pPr lvl="0"/>
            <a:r>
              <a:rPr lang="en-US" sz="1350" b="1" dirty="0"/>
              <a:t>Wrap Around Approach </a:t>
            </a:r>
            <a:r>
              <a:rPr lang="en-US" sz="1050" dirty="0"/>
              <a:t>- initiate and organize the flow of mental health information between center and partners (on and off campus) while adhering to confidentiality and ethical standards</a:t>
            </a:r>
          </a:p>
          <a:p>
            <a:pPr lvl="0"/>
            <a:r>
              <a:rPr lang="en-US" sz="1350" b="1" dirty="0"/>
              <a:t>High Intensity </a:t>
            </a:r>
            <a:r>
              <a:rPr lang="en-US" sz="1050" dirty="0"/>
              <a:t>of services to stabilize, monitor, connect, problem solve. </a:t>
            </a:r>
          </a:p>
          <a:p>
            <a:pPr lvl="0"/>
            <a:r>
              <a:rPr lang="en-US" sz="1425" b="1" dirty="0"/>
              <a:t>Follow Through </a:t>
            </a:r>
            <a:r>
              <a:rPr lang="en-US" sz="1050" dirty="0"/>
              <a:t>- after-care plans , and monitors the progress of plans to ensure a successful transfer of mental health care</a:t>
            </a:r>
          </a:p>
        </p:txBody>
      </p:sp>
      <p:sp>
        <p:nvSpPr>
          <p:cNvPr id="2" name="Title 1"/>
          <p:cNvSpPr>
            <a:spLocks noGrp="1"/>
          </p:cNvSpPr>
          <p:nvPr>
            <p:ph type="title"/>
          </p:nvPr>
        </p:nvSpPr>
        <p:spPr>
          <a:xfrm>
            <a:off x="228600" y="0"/>
            <a:ext cx="8401050" cy="800100"/>
          </a:xfrm>
        </p:spPr>
        <p:txBody>
          <a:bodyPr/>
          <a:lstStyle/>
          <a:p>
            <a:r>
              <a:rPr lang="en-US" dirty="0"/>
              <a:t>A Care Management Model of </a:t>
            </a:r>
            <a:r>
              <a:rPr lang="en-US" dirty="0" smtClean="0"/>
              <a:t>Care</a:t>
            </a:r>
            <a:endParaRPr lang="en-US" dirty="0"/>
          </a:p>
        </p:txBody>
      </p:sp>
    </p:spTree>
    <p:extLst>
      <p:ext uri="{BB962C8B-B14F-4D97-AF65-F5344CB8AC3E}">
        <p14:creationId xmlns:p14="http://schemas.microsoft.com/office/powerpoint/2010/main" val="2682486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28700"/>
            <a:ext cx="7829550" cy="3143250"/>
          </a:xfrm>
        </p:spPr>
        <p:txBody>
          <a:bodyPr>
            <a:normAutofit fontScale="70000" lnSpcReduction="20000"/>
          </a:bodyPr>
          <a:lstStyle/>
          <a:p>
            <a:r>
              <a:rPr lang="en-US" dirty="0"/>
              <a:t>A Care Management Approach </a:t>
            </a:r>
            <a:r>
              <a:rPr lang="en-US" b="1" dirty="0"/>
              <a:t>strengthens resources for the 10% </a:t>
            </a:r>
            <a:r>
              <a:rPr lang="en-US" dirty="0"/>
              <a:t>of center clients that fall into this category</a:t>
            </a:r>
          </a:p>
          <a:p>
            <a:r>
              <a:rPr lang="en-US" b="1" dirty="0"/>
              <a:t>Staff Specialization </a:t>
            </a:r>
            <a:r>
              <a:rPr lang="en-US" dirty="0"/>
              <a:t>for</a:t>
            </a:r>
            <a:r>
              <a:rPr lang="en-US" b="1" dirty="0"/>
              <a:t> </a:t>
            </a:r>
            <a:r>
              <a:rPr lang="en-US" dirty="0"/>
              <a:t>these roles – Creates a new level of assignment after intake </a:t>
            </a:r>
          </a:p>
          <a:p>
            <a:r>
              <a:rPr lang="en-US" b="1" dirty="0"/>
              <a:t>Strengthens</a:t>
            </a:r>
            <a:r>
              <a:rPr lang="en-US" dirty="0"/>
              <a:t> stabilization resources, monitoring of risk, and continuity of care for these clients with more frequent contact, support, understanding of needs.</a:t>
            </a:r>
          </a:p>
          <a:p>
            <a:r>
              <a:rPr lang="en-US" b="1" dirty="0"/>
              <a:t>Shift</a:t>
            </a:r>
            <a:r>
              <a:rPr lang="en-US" dirty="0"/>
              <a:t> from a “referral” model to a “wrap around” services model</a:t>
            </a:r>
          </a:p>
          <a:p>
            <a:r>
              <a:rPr lang="en-US" b="1" dirty="0"/>
              <a:t>Reduces the chances </a:t>
            </a:r>
            <a:r>
              <a:rPr lang="en-US" dirty="0"/>
              <a:t>of students  “falling through the cracks” by strengthening partnerships with campus and community resources</a:t>
            </a:r>
          </a:p>
          <a:p>
            <a:r>
              <a:rPr lang="en-US" b="1" dirty="0"/>
              <a:t>Works side by side with campus partners </a:t>
            </a:r>
            <a:r>
              <a:rPr lang="en-US" dirty="0"/>
              <a:t>(Health, conduct, student services, local hospitals, private practitioners)</a:t>
            </a:r>
          </a:p>
          <a:p>
            <a:r>
              <a:rPr lang="en-US" sz="2600" b="1" dirty="0"/>
              <a:t>Goes beyond </a:t>
            </a:r>
            <a:r>
              <a:rPr lang="en-US" dirty="0"/>
              <a:t>the immediate risk assessment and meets ongoing needs</a:t>
            </a:r>
          </a:p>
          <a:p>
            <a:endParaRPr lang="en-US" dirty="0"/>
          </a:p>
          <a:p>
            <a:endParaRPr lang="en-US" dirty="0"/>
          </a:p>
        </p:txBody>
      </p:sp>
      <p:sp>
        <p:nvSpPr>
          <p:cNvPr id="3" name="Title 2"/>
          <p:cNvSpPr>
            <a:spLocks noGrp="1"/>
          </p:cNvSpPr>
          <p:nvPr>
            <p:ph type="title"/>
          </p:nvPr>
        </p:nvSpPr>
        <p:spPr>
          <a:xfrm>
            <a:off x="0" y="11430"/>
            <a:ext cx="9144000" cy="800100"/>
          </a:xfrm>
        </p:spPr>
        <p:txBody>
          <a:bodyPr/>
          <a:lstStyle/>
          <a:p>
            <a:r>
              <a:rPr lang="en-US" dirty="0"/>
              <a:t>Care Management and the </a:t>
            </a:r>
            <a:r>
              <a:rPr lang="en-US" dirty="0" smtClean="0"/>
              <a:t>clinical system –</a:t>
            </a:r>
            <a:endParaRPr lang="en-US" dirty="0"/>
          </a:p>
        </p:txBody>
      </p:sp>
    </p:spTree>
    <p:extLst>
      <p:ext uri="{BB962C8B-B14F-4D97-AF65-F5344CB8AC3E}">
        <p14:creationId xmlns:p14="http://schemas.microsoft.com/office/powerpoint/2010/main" val="130347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CMT client </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a:t>The client that falls in the </a:t>
            </a:r>
            <a:r>
              <a:rPr lang="en-US" sz="2000" b="1" u="sng" dirty="0"/>
              <a:t>high</a:t>
            </a:r>
            <a:r>
              <a:rPr lang="en-US" sz="2000" dirty="0"/>
              <a:t> risk category (approx. 10% of Clients)</a:t>
            </a:r>
          </a:p>
          <a:p>
            <a:pPr lvl="1"/>
            <a:r>
              <a:rPr lang="en-US" sz="1600" dirty="0"/>
              <a:t>Recent hospitalization or suicide attempt</a:t>
            </a:r>
          </a:p>
          <a:p>
            <a:pPr lvl="1"/>
            <a:r>
              <a:rPr lang="en-US" sz="1600" dirty="0" err="1"/>
              <a:t>Hx</a:t>
            </a:r>
            <a:r>
              <a:rPr lang="en-US" sz="1600" dirty="0"/>
              <a:t> of suicide attempt/s</a:t>
            </a:r>
          </a:p>
          <a:p>
            <a:pPr lvl="1"/>
            <a:r>
              <a:rPr lang="en-US" sz="1600" dirty="0"/>
              <a:t>Psychosis </a:t>
            </a:r>
          </a:p>
          <a:p>
            <a:pPr lvl="1"/>
            <a:r>
              <a:rPr lang="en-US" sz="1600" dirty="0"/>
              <a:t>Substance abuse</a:t>
            </a:r>
          </a:p>
          <a:p>
            <a:pPr lvl="1"/>
            <a:r>
              <a:rPr lang="en-US" sz="1600" dirty="0"/>
              <a:t>Current high risk behaviors</a:t>
            </a:r>
          </a:p>
          <a:p>
            <a:pPr lvl="1"/>
            <a:r>
              <a:rPr lang="en-US" sz="1600" dirty="0"/>
              <a:t>Current or recent suicide ideation with intent and plan</a:t>
            </a:r>
          </a:p>
          <a:p>
            <a:pPr lvl="1"/>
            <a:r>
              <a:rPr lang="en-US" sz="1600" dirty="0"/>
              <a:t>Low motivation/Compliance</a:t>
            </a:r>
          </a:p>
          <a:p>
            <a:pPr lvl="1"/>
            <a:r>
              <a:rPr lang="en-US" sz="1600" dirty="0"/>
              <a:t>Low insight</a:t>
            </a:r>
          </a:p>
          <a:p>
            <a:pPr lvl="1"/>
            <a:r>
              <a:rPr lang="en-US" sz="1600" dirty="0"/>
              <a:t>Limited Resources</a:t>
            </a:r>
          </a:p>
          <a:p>
            <a:pPr lvl="1"/>
            <a:r>
              <a:rPr lang="en-US" sz="1600" dirty="0"/>
              <a:t>Connected to multiple departments</a:t>
            </a:r>
          </a:p>
          <a:p>
            <a:pPr lvl="1"/>
            <a:r>
              <a:rPr lang="en-US" sz="1600" dirty="0"/>
              <a:t>Frequent contact with system</a:t>
            </a:r>
          </a:p>
          <a:p>
            <a:pPr lvl="1"/>
            <a:r>
              <a:rPr lang="en-US" sz="1600" dirty="0"/>
              <a:t>Regular use of crisis services</a:t>
            </a:r>
          </a:p>
          <a:p>
            <a:pPr marL="0" indent="0">
              <a:buNone/>
            </a:pPr>
            <a:endParaRPr lang="en-US" dirty="0"/>
          </a:p>
        </p:txBody>
      </p:sp>
    </p:spTree>
    <p:extLst>
      <p:ext uri="{BB962C8B-B14F-4D97-AF65-F5344CB8AC3E}">
        <p14:creationId xmlns:p14="http://schemas.microsoft.com/office/powerpoint/2010/main" val="1599601187"/>
      </p:ext>
    </p:extLst>
  </p:cSld>
  <p:clrMapOvr>
    <a:masterClrMapping/>
  </p:clrMapOvr>
</p:sld>
</file>

<file path=ppt/theme/theme1.xml><?xml version="1.0" encoding="utf-8"?>
<a:theme xmlns:a="http://schemas.openxmlformats.org/drawingml/2006/main" name="Office Theme">
  <a:themeElements>
    <a:clrScheme name="Custom 1">
      <a:dk1>
        <a:srgbClr val="7F7F7F"/>
      </a:dk1>
      <a:lt1>
        <a:sysClr val="window" lastClr="FFFFFF"/>
      </a:lt1>
      <a:dk2>
        <a:srgbClr val="E36C09"/>
      </a:dk2>
      <a:lt2>
        <a:srgbClr val="FEF7CE"/>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800080"/>
      </a:folHlink>
    </a:clrScheme>
    <a:fontScheme name="CAPS">
      <a:majorFont>
        <a:latin typeface="Century Gothic"/>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TotalTime>
  <Words>1404</Words>
  <Application>Microsoft Office PowerPoint</Application>
  <PresentationFormat>On-screen Show (16:9)</PresentationFormat>
  <Paragraphs>193</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Times New Roman</vt:lpstr>
      <vt:lpstr>Office Theme</vt:lpstr>
      <vt:lpstr>PowerPoint Presentation</vt:lpstr>
      <vt:lpstr>CAPS Staff </vt:lpstr>
      <vt:lpstr>Care Management Team</vt:lpstr>
      <vt:lpstr>Learning Objectives</vt:lpstr>
      <vt:lpstr>About UCF CAPS…</vt:lpstr>
      <vt:lpstr>The complex client and the traditional service model</vt:lpstr>
      <vt:lpstr>A Care Management Model of Care</vt:lpstr>
      <vt:lpstr>Care Management and the clinical system –</vt:lpstr>
      <vt:lpstr>Identifying the CMT client </vt:lpstr>
      <vt:lpstr> Entry into our system and developing the CMT Process – A New Path</vt:lpstr>
      <vt:lpstr>Theoretical Approach within CMT Model</vt:lpstr>
      <vt:lpstr>Internal Systems, Interventions </vt:lpstr>
      <vt:lpstr>Connections/Partnerships </vt:lpstr>
      <vt:lpstr>Successes and Challenges </vt:lpstr>
      <vt:lpstr>Successes and Challenges </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Lauren Saliba</dc:creator>
  <cp:lastModifiedBy>Zilmer, Katherine</cp:lastModifiedBy>
  <cp:revision>44</cp:revision>
  <cp:lastPrinted>2013-08-28T11:40:18Z</cp:lastPrinted>
  <dcterms:created xsi:type="dcterms:W3CDTF">2013-08-05T13:56:19Z</dcterms:created>
  <dcterms:modified xsi:type="dcterms:W3CDTF">2016-07-14T14:16:32Z</dcterms:modified>
</cp:coreProperties>
</file>