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335" r:id="rId3"/>
    <p:sldId id="310" r:id="rId4"/>
    <p:sldId id="336" r:id="rId5"/>
    <p:sldId id="338" r:id="rId6"/>
    <p:sldId id="339" r:id="rId7"/>
    <p:sldId id="340" r:id="rId8"/>
    <p:sldId id="341" r:id="rId9"/>
    <p:sldId id="342" r:id="rId10"/>
    <p:sldId id="343" r:id="rId11"/>
    <p:sldId id="337" r:id="rId12"/>
    <p:sldId id="331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4627" autoAdjust="0"/>
  </p:normalViewPr>
  <p:slideViewPr>
    <p:cSldViewPr snapToGrid="0">
      <p:cViewPr varScale="1">
        <p:scale>
          <a:sx n="73" d="100"/>
          <a:sy n="73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B1A85-10D7-4BD8-9677-D014437D671E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4A0E91A6-AEAF-496A-8C85-42199C6D3404}">
      <dgm:prSet phldrT="[Text]"/>
      <dgm:spPr/>
      <dgm:t>
        <a:bodyPr/>
        <a:lstStyle/>
        <a:p>
          <a:r>
            <a:rPr lang="en-US"/>
            <a:t>Need </a:t>
          </a:r>
        </a:p>
      </dgm:t>
    </dgm:pt>
    <dgm:pt modelId="{43036BE0-992D-4549-BD0F-32317A143C60}" type="parTrans" cxnId="{6BE4DE74-27F4-4F51-BA1D-B2E54D4E985D}">
      <dgm:prSet/>
      <dgm:spPr/>
      <dgm:t>
        <a:bodyPr/>
        <a:lstStyle/>
        <a:p>
          <a:endParaRPr lang="en-US"/>
        </a:p>
      </dgm:t>
    </dgm:pt>
    <dgm:pt modelId="{1C4915EC-8F47-4C1C-8DF3-44F6BBE5D647}" type="sibTrans" cxnId="{6BE4DE74-27F4-4F51-BA1D-B2E54D4E985D}">
      <dgm:prSet/>
      <dgm:spPr/>
      <dgm:t>
        <a:bodyPr/>
        <a:lstStyle/>
        <a:p>
          <a:endParaRPr lang="en-US"/>
        </a:p>
      </dgm:t>
    </dgm:pt>
    <dgm:pt modelId="{14F497FE-CFBC-4654-A095-ED4B3356729E}">
      <dgm:prSet phldrT="[Text]"/>
      <dgm:spPr/>
      <dgm:t>
        <a:bodyPr/>
        <a:lstStyle/>
        <a:p>
          <a:r>
            <a:rPr lang="en-US"/>
            <a:t>Resources</a:t>
          </a:r>
        </a:p>
      </dgm:t>
    </dgm:pt>
    <dgm:pt modelId="{2501928C-0EA3-494C-9238-660CCE825279}" type="parTrans" cxnId="{192CE2E6-A9FD-4BC7-BC31-6E1A62A69BC4}">
      <dgm:prSet/>
      <dgm:spPr/>
      <dgm:t>
        <a:bodyPr/>
        <a:lstStyle/>
        <a:p>
          <a:endParaRPr lang="en-US"/>
        </a:p>
      </dgm:t>
    </dgm:pt>
    <dgm:pt modelId="{1920BC61-4347-44C1-A7E6-31EA4AB8A2DF}" type="sibTrans" cxnId="{192CE2E6-A9FD-4BC7-BC31-6E1A62A69BC4}">
      <dgm:prSet/>
      <dgm:spPr/>
      <dgm:t>
        <a:bodyPr/>
        <a:lstStyle/>
        <a:p>
          <a:endParaRPr lang="en-US"/>
        </a:p>
      </dgm:t>
    </dgm:pt>
    <dgm:pt modelId="{CBF0271B-CAB8-4930-B761-8534F5203B80}">
      <dgm:prSet phldrT="[Text]"/>
      <dgm:spPr/>
      <dgm:t>
        <a:bodyPr/>
        <a:lstStyle/>
        <a:p>
          <a:r>
            <a:rPr lang="en-US"/>
            <a:t>Motivation</a:t>
          </a:r>
        </a:p>
      </dgm:t>
    </dgm:pt>
    <dgm:pt modelId="{94EBD81A-F123-4825-9060-3963778AE687}" type="parTrans" cxnId="{8642F58F-8E70-4C43-A7F6-F6013DA99882}">
      <dgm:prSet/>
      <dgm:spPr/>
      <dgm:t>
        <a:bodyPr/>
        <a:lstStyle/>
        <a:p>
          <a:endParaRPr lang="en-US"/>
        </a:p>
      </dgm:t>
    </dgm:pt>
    <dgm:pt modelId="{F934E938-1AB9-40D3-ADE5-F2292D9FD92F}" type="sibTrans" cxnId="{8642F58F-8E70-4C43-A7F6-F6013DA99882}">
      <dgm:prSet/>
      <dgm:spPr/>
      <dgm:t>
        <a:bodyPr/>
        <a:lstStyle/>
        <a:p>
          <a:endParaRPr lang="en-US"/>
        </a:p>
      </dgm:t>
    </dgm:pt>
    <dgm:pt modelId="{FE516C66-4A97-4624-878B-6EA3EF6B5280}" type="pres">
      <dgm:prSet presAssocID="{3D6B1A85-10D7-4BD8-9677-D014437D671E}" presName="compositeShape" presStyleCnt="0">
        <dgm:presLayoutVars>
          <dgm:chMax val="7"/>
          <dgm:dir/>
          <dgm:resizeHandles val="exact"/>
        </dgm:presLayoutVars>
      </dgm:prSet>
      <dgm:spPr/>
    </dgm:pt>
    <dgm:pt modelId="{C5555DA6-A284-4E4D-86BA-C163BF030E4C}" type="pres">
      <dgm:prSet presAssocID="{4A0E91A6-AEAF-496A-8C85-42199C6D3404}" presName="circ1" presStyleLbl="vennNode1" presStyleIdx="0" presStyleCnt="3"/>
      <dgm:spPr/>
      <dgm:t>
        <a:bodyPr/>
        <a:lstStyle/>
        <a:p>
          <a:endParaRPr lang="en-US"/>
        </a:p>
      </dgm:t>
    </dgm:pt>
    <dgm:pt modelId="{DCDC449B-5331-4429-A62F-F2C90C17A023}" type="pres">
      <dgm:prSet presAssocID="{4A0E91A6-AEAF-496A-8C85-42199C6D34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2AA1D-E47B-4AFE-AB7D-861306EB929E}" type="pres">
      <dgm:prSet presAssocID="{14F497FE-CFBC-4654-A095-ED4B3356729E}" presName="circ2" presStyleLbl="vennNode1" presStyleIdx="1" presStyleCnt="3"/>
      <dgm:spPr/>
      <dgm:t>
        <a:bodyPr/>
        <a:lstStyle/>
        <a:p>
          <a:endParaRPr lang="en-US"/>
        </a:p>
      </dgm:t>
    </dgm:pt>
    <dgm:pt modelId="{B59E8C2F-9C65-4C43-A95F-638D4E6EAC9C}" type="pres">
      <dgm:prSet presAssocID="{14F497FE-CFBC-4654-A095-ED4B335672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0EFD-F5AF-4EC0-AABF-46AB433CFD7D}" type="pres">
      <dgm:prSet presAssocID="{CBF0271B-CAB8-4930-B761-8534F5203B80}" presName="circ3" presStyleLbl="vennNode1" presStyleIdx="2" presStyleCnt="3"/>
      <dgm:spPr/>
      <dgm:t>
        <a:bodyPr/>
        <a:lstStyle/>
        <a:p>
          <a:endParaRPr lang="en-US"/>
        </a:p>
      </dgm:t>
    </dgm:pt>
    <dgm:pt modelId="{3156FD2B-D8E1-4C85-88E4-8FF788E609A1}" type="pres">
      <dgm:prSet presAssocID="{CBF0271B-CAB8-4930-B761-8534F5203B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01016-6B84-4D90-810E-A86847E423EC}" type="presOf" srcId="{3D6B1A85-10D7-4BD8-9677-D014437D671E}" destId="{FE516C66-4A97-4624-878B-6EA3EF6B5280}" srcOrd="0" destOrd="0" presId="urn:microsoft.com/office/officeart/2005/8/layout/venn1"/>
    <dgm:cxn modelId="{8642F58F-8E70-4C43-A7F6-F6013DA99882}" srcId="{3D6B1A85-10D7-4BD8-9677-D014437D671E}" destId="{CBF0271B-CAB8-4930-B761-8534F5203B80}" srcOrd="2" destOrd="0" parTransId="{94EBD81A-F123-4825-9060-3963778AE687}" sibTransId="{F934E938-1AB9-40D3-ADE5-F2292D9FD92F}"/>
    <dgm:cxn modelId="{96E196B2-0C51-4726-9C7E-8FEF4CF1F351}" type="presOf" srcId="{14F497FE-CFBC-4654-A095-ED4B3356729E}" destId="{F112AA1D-E47B-4AFE-AB7D-861306EB929E}" srcOrd="0" destOrd="0" presId="urn:microsoft.com/office/officeart/2005/8/layout/venn1"/>
    <dgm:cxn modelId="{192CE2E6-A9FD-4BC7-BC31-6E1A62A69BC4}" srcId="{3D6B1A85-10D7-4BD8-9677-D014437D671E}" destId="{14F497FE-CFBC-4654-A095-ED4B3356729E}" srcOrd="1" destOrd="0" parTransId="{2501928C-0EA3-494C-9238-660CCE825279}" sibTransId="{1920BC61-4347-44C1-A7E6-31EA4AB8A2DF}"/>
    <dgm:cxn modelId="{E92BF079-0736-40A0-8953-2EC205A59B01}" type="presOf" srcId="{CBF0271B-CAB8-4930-B761-8534F5203B80}" destId="{3156FD2B-D8E1-4C85-88E4-8FF788E609A1}" srcOrd="1" destOrd="0" presId="urn:microsoft.com/office/officeart/2005/8/layout/venn1"/>
    <dgm:cxn modelId="{664DB64B-AE6B-4C1A-B625-CA4117A565AD}" type="presOf" srcId="{CBF0271B-CAB8-4930-B761-8534F5203B80}" destId="{29E10EFD-F5AF-4EC0-AABF-46AB433CFD7D}" srcOrd="0" destOrd="0" presId="urn:microsoft.com/office/officeart/2005/8/layout/venn1"/>
    <dgm:cxn modelId="{57ED454F-A52C-46F4-9FF4-63CA51F2D306}" type="presOf" srcId="{4A0E91A6-AEAF-496A-8C85-42199C6D3404}" destId="{C5555DA6-A284-4E4D-86BA-C163BF030E4C}" srcOrd="0" destOrd="0" presId="urn:microsoft.com/office/officeart/2005/8/layout/venn1"/>
    <dgm:cxn modelId="{ACD5EFFE-66E9-461B-8725-6AEA1FB3C058}" type="presOf" srcId="{4A0E91A6-AEAF-496A-8C85-42199C6D3404}" destId="{DCDC449B-5331-4429-A62F-F2C90C17A023}" srcOrd="1" destOrd="0" presId="urn:microsoft.com/office/officeart/2005/8/layout/venn1"/>
    <dgm:cxn modelId="{6BE4DE74-27F4-4F51-BA1D-B2E54D4E985D}" srcId="{3D6B1A85-10D7-4BD8-9677-D014437D671E}" destId="{4A0E91A6-AEAF-496A-8C85-42199C6D3404}" srcOrd="0" destOrd="0" parTransId="{43036BE0-992D-4549-BD0F-32317A143C60}" sibTransId="{1C4915EC-8F47-4C1C-8DF3-44F6BBE5D647}"/>
    <dgm:cxn modelId="{6BACD043-84F4-488F-ADDC-9386251A2D48}" type="presOf" srcId="{14F497FE-CFBC-4654-A095-ED4B3356729E}" destId="{B59E8C2F-9C65-4C43-A95F-638D4E6EAC9C}" srcOrd="1" destOrd="0" presId="urn:microsoft.com/office/officeart/2005/8/layout/venn1"/>
    <dgm:cxn modelId="{22EF677D-D22F-4297-B3DB-2222CEBBEE05}" type="presParOf" srcId="{FE516C66-4A97-4624-878B-6EA3EF6B5280}" destId="{C5555DA6-A284-4E4D-86BA-C163BF030E4C}" srcOrd="0" destOrd="0" presId="urn:microsoft.com/office/officeart/2005/8/layout/venn1"/>
    <dgm:cxn modelId="{0512FF57-9F2D-415A-899A-9A06A90F4C92}" type="presParOf" srcId="{FE516C66-4A97-4624-878B-6EA3EF6B5280}" destId="{DCDC449B-5331-4429-A62F-F2C90C17A023}" srcOrd="1" destOrd="0" presId="urn:microsoft.com/office/officeart/2005/8/layout/venn1"/>
    <dgm:cxn modelId="{EFCF7949-B448-41CC-82B9-CBBC036F0573}" type="presParOf" srcId="{FE516C66-4A97-4624-878B-6EA3EF6B5280}" destId="{F112AA1D-E47B-4AFE-AB7D-861306EB929E}" srcOrd="2" destOrd="0" presId="urn:microsoft.com/office/officeart/2005/8/layout/venn1"/>
    <dgm:cxn modelId="{95A1E734-448B-4688-AE9D-E92CEBE8F6A9}" type="presParOf" srcId="{FE516C66-4A97-4624-878B-6EA3EF6B5280}" destId="{B59E8C2F-9C65-4C43-A95F-638D4E6EAC9C}" srcOrd="3" destOrd="0" presId="urn:microsoft.com/office/officeart/2005/8/layout/venn1"/>
    <dgm:cxn modelId="{BCC69C23-679B-42A9-8B03-638DC50A49B8}" type="presParOf" srcId="{FE516C66-4A97-4624-878B-6EA3EF6B5280}" destId="{29E10EFD-F5AF-4EC0-AABF-46AB433CFD7D}" srcOrd="4" destOrd="0" presId="urn:microsoft.com/office/officeart/2005/8/layout/venn1"/>
    <dgm:cxn modelId="{2B8691CB-01D4-4142-BD95-92BED2F7E98C}" type="presParOf" srcId="{FE516C66-4A97-4624-878B-6EA3EF6B5280}" destId="{3156FD2B-D8E1-4C85-88E4-8FF788E609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5DA6-A284-4E4D-86BA-C163BF030E4C}">
      <dsp:nvSpPr>
        <dsp:cNvPr id="0" name=""/>
        <dsp:cNvSpPr/>
      </dsp:nvSpPr>
      <dsp:spPr>
        <a:xfrm>
          <a:off x="3822382" y="50284"/>
          <a:ext cx="2413635" cy="241363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Need </a:t>
          </a:r>
        </a:p>
      </dsp:txBody>
      <dsp:txXfrm>
        <a:off x="4144200" y="472670"/>
        <a:ext cx="1769999" cy="1086135"/>
      </dsp:txXfrm>
    </dsp:sp>
    <dsp:sp modelId="{F112AA1D-E47B-4AFE-AB7D-861306EB929E}">
      <dsp:nvSpPr>
        <dsp:cNvPr id="0" name=""/>
        <dsp:cNvSpPr/>
      </dsp:nvSpPr>
      <dsp:spPr>
        <a:xfrm>
          <a:off x="4693302" y="1558805"/>
          <a:ext cx="2413635" cy="241363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71660"/>
                <a:satOff val="3503"/>
                <a:lumOff val="784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471660"/>
                <a:satOff val="3503"/>
                <a:lumOff val="784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471660"/>
                <a:satOff val="3503"/>
                <a:lumOff val="784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Resources</a:t>
          </a:r>
        </a:p>
      </dsp:txBody>
      <dsp:txXfrm>
        <a:off x="5431472" y="2182328"/>
        <a:ext cx="1448181" cy="1327499"/>
      </dsp:txXfrm>
    </dsp:sp>
    <dsp:sp modelId="{29E10EFD-F5AF-4EC0-AABF-46AB433CFD7D}">
      <dsp:nvSpPr>
        <dsp:cNvPr id="0" name=""/>
        <dsp:cNvSpPr/>
      </dsp:nvSpPr>
      <dsp:spPr>
        <a:xfrm>
          <a:off x="2951462" y="1558805"/>
          <a:ext cx="2413635" cy="241363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43321"/>
                <a:satOff val="7007"/>
                <a:lumOff val="1568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943321"/>
                <a:satOff val="7007"/>
                <a:lumOff val="1568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943321"/>
                <a:satOff val="7007"/>
                <a:lumOff val="1568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Motivation</a:t>
          </a:r>
        </a:p>
      </dsp:txBody>
      <dsp:txXfrm>
        <a:off x="3178746" y="2182328"/>
        <a:ext cx="1448181" cy="132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CE41-71B6-411F-B37C-FCFD2C82833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251CD-BD86-497E-8CC5-1C256BA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6/20/2018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at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2:00-3:00 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51CD-BD86-497E-8CC5-1C256BA822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51CD-BD86-497E-8CC5-1C256BA822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51CD-BD86-497E-8CC5-1C256BA82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4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51CD-BD86-497E-8CC5-1C256BA822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51CD-BD86-497E-8CC5-1C256BA822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3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4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008638-5D64-4C10-9675-85A8F1F5AFE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B6CA51-99BC-4CB3-8B5A-1EA994530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1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counselingctr/about/scope-of-care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660" y="267177"/>
            <a:ext cx="10495721" cy="3710086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Creating a Counseling Center Scope of Care Document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320" y="4421073"/>
            <a:ext cx="10058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Nina H. Critz, LPC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HECMA Roundtable 2018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09" y="5202678"/>
            <a:ext cx="5948079" cy="10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Exceptions to Scope of Care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24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Necessary to sustain Case Management services and the Case Manager!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Advocate for others, how about for ourselves?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Necessary to ensure quality and efficiency </a:t>
            </a:r>
            <a:endParaRPr lang="en-US" sz="2400" dirty="0"/>
          </a:p>
        </p:txBody>
      </p:sp>
      <p:pic>
        <p:nvPicPr>
          <p:cNvPr id="1026" name="Picture 2" descr="Image result for boundaries quotes brene br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38" y="195241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2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Who already has an established Scope of Care document?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What impact would a Counseling Center or Case Management Scop</a:t>
            </a:r>
            <a:r>
              <a:rPr lang="en-US" sz="2400" dirty="0" smtClean="0"/>
              <a:t>e of Care document have at your institution?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What obstacles do you anticipate in the process of defining your Scope of Care?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What practice can you institute to begin defining what your role is (and is not)?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892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Thank you for your time and for the discussion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58" y="2784035"/>
            <a:ext cx="4941757" cy="32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Presenter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0" y="1845735"/>
            <a:ext cx="4104926" cy="40227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70643" y="1845735"/>
            <a:ext cx="7222574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Licensed Professional Counselor in Virginia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Case Manager at JMU’s Counseling Center since the position was created in 2010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HECMA Clinical Case Manager At-Large from 2015 – 2018 </a:t>
            </a:r>
          </a:p>
        </p:txBody>
      </p:sp>
    </p:spTree>
    <p:extLst>
      <p:ext uri="{BB962C8B-B14F-4D97-AF65-F5344CB8AC3E}">
        <p14:creationId xmlns:p14="http://schemas.microsoft.com/office/powerpoint/2010/main" val="15690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29938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724297"/>
            <a:ext cx="3200400" cy="45809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70512" y="864042"/>
            <a:ext cx="7537175" cy="5257800"/>
          </a:xfrm>
        </p:spPr>
        <p:txBody>
          <a:bodyPr/>
          <a:lstStyle/>
          <a:p>
            <a:pPr algn="ctr"/>
            <a:r>
              <a:rPr lang="en-US" sz="4400" dirty="0" smtClean="0"/>
              <a:t>Objectives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Define Scope of Care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Increase understanding for purpose and function of Scope of Care Document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Increase awareness for elements of Scope of Care Document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Identify ways to define Case Management Role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Identify ways to establish self care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Clipart - &lt;strong&gt;Teaching&lt;/strong&gt; (male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7" y="1856507"/>
            <a:ext cx="2976886" cy="21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Reflections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1" y="2209747"/>
            <a:ext cx="4639494" cy="329533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607196"/>
            <a:ext cx="4937760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Givers need to set limits because takers rarely do. </a:t>
            </a:r>
            <a:r>
              <a:rPr lang="en-US" sz="2400" i="1" dirty="0" smtClean="0"/>
              <a:t>Rachel </a:t>
            </a:r>
            <a:r>
              <a:rPr lang="en-US" sz="2400" i="1" dirty="0" err="1" smtClean="0"/>
              <a:t>Wolchin</a:t>
            </a:r>
            <a:r>
              <a:rPr lang="en-US" sz="2400" i="1" dirty="0" smtClean="0"/>
              <a:t> </a:t>
            </a:r>
          </a:p>
          <a:p>
            <a:r>
              <a:rPr lang="en-US" sz="2400" dirty="0" smtClean="0"/>
              <a:t>When we fail to set boundaries and hold people accountable, we feel used and mistreated. </a:t>
            </a:r>
            <a:r>
              <a:rPr lang="en-US" sz="2400" i="1" dirty="0" err="1" smtClean="0"/>
              <a:t>Brene</a:t>
            </a:r>
            <a:r>
              <a:rPr lang="en-US" sz="2400" i="1" dirty="0" smtClean="0"/>
              <a:t> Brown</a:t>
            </a:r>
          </a:p>
          <a:p>
            <a:r>
              <a:rPr lang="en-US" sz="2400" dirty="0" smtClean="0"/>
              <a:t>Good fences make good neighbors. </a:t>
            </a:r>
            <a:r>
              <a:rPr lang="en-US" sz="2400" i="1" dirty="0" smtClean="0"/>
              <a:t>Robert Frost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4916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 of Care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 organizations must establish guidelines </a:t>
            </a:r>
            <a:r>
              <a:rPr lang="en-US" sz="2800" dirty="0" smtClean="0"/>
              <a:t>for, </a:t>
            </a:r>
            <a:r>
              <a:rPr lang="en-US" sz="2800" dirty="0"/>
              <a:t>and make decisions </a:t>
            </a:r>
            <a:r>
              <a:rPr lang="en-US" sz="2800" dirty="0" smtClean="0"/>
              <a:t>about, </a:t>
            </a:r>
            <a:r>
              <a:rPr lang="en-US" sz="2800" dirty="0"/>
              <a:t>the clientele that they serve and the range of services that they </a:t>
            </a:r>
            <a:r>
              <a:rPr lang="en-US" sz="2800" dirty="0" smtClean="0"/>
              <a:t>provide</a:t>
            </a:r>
          </a:p>
          <a:p>
            <a:r>
              <a:rPr lang="en-US" sz="2400" dirty="0" smtClean="0"/>
              <a:t>Founded </a:t>
            </a:r>
            <a:r>
              <a:rPr lang="en-US" sz="2400" dirty="0"/>
              <a:t>on considerations that </a:t>
            </a:r>
            <a:r>
              <a:rPr lang="en-US" sz="2400" dirty="0" smtClean="0"/>
              <a:t>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mission of the </a:t>
            </a:r>
            <a:r>
              <a:rPr lang="en-US" sz="2400" dirty="0" smtClean="0"/>
              <a:t>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knowledge, skills, and experience of its </a:t>
            </a:r>
            <a:r>
              <a:rPr lang="en-US" sz="2400" dirty="0" smtClean="0"/>
              <a:t>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resources available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01168" lvl="1" indent="0" algn="ctr">
              <a:buNone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James Madison Counseling Center Scope of Care 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the Balance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How do we ensure that Case Management services are utilized but not taxed?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Clearly define what we do, and </a:t>
            </a:r>
            <a:r>
              <a:rPr lang="en-US" sz="2400" dirty="0" smtClean="0"/>
              <a:t>what we don’t </a:t>
            </a:r>
            <a:r>
              <a:rPr lang="en-US" sz="2400" dirty="0" smtClean="0"/>
              <a:t>do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When do we offer 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How</a:t>
            </a:r>
            <a:r>
              <a:rPr lang="en-US" sz="2400" dirty="0" smtClean="0"/>
              <a:t> to communicate rational  </a:t>
            </a:r>
            <a:endParaRPr lang="en-US" sz="2400" dirty="0"/>
          </a:p>
        </p:txBody>
      </p:sp>
      <p:pic>
        <p:nvPicPr>
          <p:cNvPr id="4" name="Content Placeholder 4" descr="&lt;strong&gt;Concrete&lt;/strong&gt; Brick &lt;strong&gt;Wall&lt;/strong&gt;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0" y="3951743"/>
            <a:ext cx="2926081" cy="2194561"/>
          </a:xfrm>
          <a:prstGeom prst="rect">
            <a:avLst/>
          </a:prstGeom>
        </p:spPr>
      </p:pic>
      <p:pic>
        <p:nvPicPr>
          <p:cNvPr id="3" name="Picture 2" descr="phenomenologyresearch - h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28676"/>
            <a:ext cx="3853543" cy="25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Management Scope of Care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Case Manager provides services to students seeking care from the Counseling Center who are assessed as needing additional support due to symptom presentation, lack of resources/support, and elevated risk to themselves or others.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Case Manager serves as a primary contact for assisting these students in seeking additional mental health treatment by providing additional support as well as referrals to campus and community resources. </a:t>
            </a: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appropriate, the Case Manager will coordinate, support, and monitor services for students referred to more intensive or ongoing services in the community.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0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Appropriate Referral to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The Case Manager will provide services to students who have been referred to long term or intensive treatment in the community. The student has been assessed to benefit </a:t>
            </a:r>
            <a:r>
              <a:rPr lang="en-US" sz="2400" dirty="0"/>
              <a:t>from additional support due to:</a:t>
            </a:r>
          </a:p>
          <a:p>
            <a:pPr lvl="1"/>
            <a:r>
              <a:rPr lang="en-US" sz="2400" dirty="0"/>
              <a:t>Complexity of mental health issues which may make the referral process more challenging</a:t>
            </a:r>
          </a:p>
          <a:p>
            <a:pPr lvl="1"/>
            <a:r>
              <a:rPr lang="en-US" sz="2400" dirty="0"/>
              <a:t>Despite </a:t>
            </a:r>
            <a:r>
              <a:rPr lang="en-US" sz="2400" dirty="0" smtClean="0"/>
              <a:t>recommendations for further treatment</a:t>
            </a:r>
            <a:r>
              <a:rPr lang="en-US" sz="2400" dirty="0"/>
              <a:t>, appears unmotivated to follow through on referral </a:t>
            </a:r>
          </a:p>
          <a:p>
            <a:pPr lvl="1"/>
            <a:r>
              <a:rPr lang="en-US" sz="2400" dirty="0"/>
              <a:t>Lacks financial means to pursue treatment </a:t>
            </a:r>
          </a:p>
          <a:p>
            <a:pPr lvl="1"/>
            <a:r>
              <a:rPr lang="en-US" sz="2400" dirty="0"/>
              <a:t>Unfamiliar </a:t>
            </a:r>
            <a:r>
              <a:rPr lang="en-US" sz="2400" dirty="0" smtClean="0"/>
              <a:t>with, </a:t>
            </a:r>
            <a:r>
              <a:rPr lang="en-US" sz="2400" dirty="0"/>
              <a:t>and overwhelmed </a:t>
            </a:r>
            <a:r>
              <a:rPr lang="en-US" sz="2400" dirty="0" smtClean="0"/>
              <a:t>by, </a:t>
            </a:r>
            <a:r>
              <a:rPr lang="en-US" sz="2400" dirty="0"/>
              <a:t>the mental health system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8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Inappropriate Referral to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Giving consideration for issues related to availability, clinician responsibility, and resources, the following students are not appropriate referrals to Case Management:</a:t>
            </a:r>
            <a:endParaRPr lang="en-US" sz="2400" dirty="0"/>
          </a:p>
          <a:p>
            <a:pPr lvl="1"/>
            <a:r>
              <a:rPr lang="en-US" sz="2400" dirty="0" smtClean="0"/>
              <a:t>High acuity and risk; immediate or intense treatment is warranted </a:t>
            </a:r>
            <a:endParaRPr lang="en-US" sz="2400" dirty="0"/>
          </a:p>
          <a:p>
            <a:pPr lvl="1"/>
            <a:r>
              <a:rPr lang="en-US" sz="2400" dirty="0" smtClean="0"/>
              <a:t>Another clinician has established a therapeutic relationship with the student </a:t>
            </a:r>
            <a:endParaRPr lang="en-US" sz="2400" dirty="0"/>
          </a:p>
          <a:p>
            <a:pPr lvl="1"/>
            <a:r>
              <a:rPr lang="en-US" sz="2400" dirty="0" smtClean="0"/>
              <a:t>Verbalized disinterest or lack of desire to follow through with recommendation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034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BB677"/>
      </a:accent1>
      <a:accent2>
        <a:srgbClr val="45008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14605</TotalTime>
  <Words>586</Words>
  <Application>Microsoft Office PowerPoint</Application>
  <PresentationFormat>Widescreen</PresentationFormat>
  <Paragraphs>74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Creating a Counseling Center Scope of Care Document</vt:lpstr>
      <vt:lpstr>About the Presenter </vt:lpstr>
      <vt:lpstr>PowerPoint Presentation</vt:lpstr>
      <vt:lpstr>Initial Reflections</vt:lpstr>
      <vt:lpstr>Scope of Care</vt:lpstr>
      <vt:lpstr>Finding the Balance </vt:lpstr>
      <vt:lpstr>Case Management Scope of Care </vt:lpstr>
      <vt:lpstr>Appropriate Referral to Case Management</vt:lpstr>
      <vt:lpstr>Inappropriate Referral to Case Management</vt:lpstr>
      <vt:lpstr>Exceptions to Scope of Care </vt:lpstr>
      <vt:lpstr>Self Care </vt:lpstr>
      <vt:lpstr>Discussion </vt:lpstr>
      <vt:lpstr>Thank you! 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Koon, Jerrod - koonja</dc:creator>
  <cp:lastModifiedBy>Critz, Nina - critznh</cp:lastModifiedBy>
  <cp:revision>97</cp:revision>
  <dcterms:created xsi:type="dcterms:W3CDTF">2015-08-06T18:06:35Z</dcterms:created>
  <dcterms:modified xsi:type="dcterms:W3CDTF">2018-06-15T16:35:57Z</dcterms:modified>
</cp:coreProperties>
</file>