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7" r:id="rId9"/>
    <p:sldId id="268" r:id="rId10"/>
    <p:sldId id="269" r:id="rId11"/>
    <p:sldId id="270" r:id="rId12"/>
    <p:sldId id="262" r:id="rId13"/>
    <p:sldId id="271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55"/>
    <p:restoredTop sz="92922"/>
  </p:normalViewPr>
  <p:slideViewPr>
    <p:cSldViewPr snapToGrid="0" snapToObjects="1">
      <p:cViewPr>
        <p:scale>
          <a:sx n="65" d="100"/>
          <a:sy n="65" d="100"/>
        </p:scale>
        <p:origin x="2776" y="10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D1906-DFC8-B54E-99E8-3D94ED24EA5D}" type="datetimeFigureOut">
              <a:rPr lang="en-US" smtClean="0"/>
              <a:t>6/19/18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7E2F4-1382-AB4D-8905-53B3CB488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477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Sexual and IPV is disclosed all over campus and Case Managers are in a unique position to receive</a:t>
            </a:r>
            <a:r>
              <a:rPr lang="en-US" baseline="0" dirty="0" smtClean="0"/>
              <a:t> these disclosures.  United Educators study </a:t>
            </a:r>
            <a:r>
              <a:rPr lang="mr-IN" baseline="0" dirty="0" smtClean="0"/>
              <a:t>–</a:t>
            </a:r>
            <a:r>
              <a:rPr lang="en-US" baseline="0" dirty="0" smtClean="0"/>
              <a:t> immediate disclosures/ report are NOT the norm.  But important to understand how to respond.  Should be seeing more with national conversations and #</a:t>
            </a:r>
            <a:r>
              <a:rPr lang="en-US" baseline="0" dirty="0" err="1" smtClean="0"/>
              <a:t>MeToo</a:t>
            </a:r>
            <a:r>
              <a:rPr lang="en-US" baseline="0" dirty="0" smtClean="0"/>
              <a:t> movement.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7E2F4-1382-AB4D-8905-53B3CB48890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32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are students disclosing to you?  How do they present?</a:t>
            </a:r>
          </a:p>
          <a:p>
            <a:r>
              <a:rPr lang="en-US" dirty="0" smtClean="0"/>
              <a:t>Do you find they are secondary disclosures or more primary?</a:t>
            </a:r>
          </a:p>
          <a:p>
            <a:r>
              <a:rPr lang="en-US" dirty="0" smtClean="0"/>
              <a:t>What</a:t>
            </a:r>
            <a:r>
              <a:rPr lang="en-US" baseline="0" dirty="0" smtClean="0"/>
              <a:t> makes this challenging for you?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7E2F4-1382-AB4D-8905-53B3CB48890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573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smtClean="0"/>
              <a:pPr/>
              <a:t>6/19/18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5950" y="5224862"/>
            <a:ext cx="1620406" cy="162040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158" y="4775289"/>
            <a:ext cx="1854506" cy="185450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027" y="5213408"/>
            <a:ext cx="1631860" cy="16318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09" y="5082621"/>
            <a:ext cx="1579084" cy="15790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200" y="5121330"/>
            <a:ext cx="1524000" cy="15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6/19/18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263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8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mailto:mhwertz@ut.ed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How Case Managers Can Support Sexual Assault Victims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Presented by Monnie Huston Wertz</a:t>
            </a:r>
          </a:p>
          <a:p>
            <a:r>
              <a:rPr lang="en-US" dirty="0" smtClean="0"/>
              <a:t>Co-Chair, Membership and Networking</a:t>
            </a:r>
          </a:p>
          <a:p>
            <a:r>
              <a:rPr lang="en-US" dirty="0" smtClean="0"/>
              <a:t>Campus Advocates and Prevention Professionals Association (CAPPA)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532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View Symptoms as Possible Adaptation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2176902"/>
          </a:xfrm>
        </p:spPr>
        <p:txBody>
          <a:bodyPr/>
          <a:lstStyle/>
          <a:p>
            <a:r>
              <a:rPr lang="en-US" smtClean="0"/>
              <a:t>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Many survivors will not disclose immediately</a:t>
            </a:r>
          </a:p>
          <a:p>
            <a:r>
              <a:rPr lang="en-US" dirty="0" smtClean="0"/>
              <a:t>PTSD is very common and presents in many ways</a:t>
            </a:r>
          </a:p>
          <a:p>
            <a:r>
              <a:rPr lang="en-US" dirty="0" smtClean="0"/>
              <a:t>Pre-existing mental health issues/AOD issues may be exacerbated by trauma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032" y="1137686"/>
            <a:ext cx="4042610" cy="265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991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Recognize barriers to resource utilization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130968"/>
            <a:ext cx="6264350" cy="2298031"/>
          </a:xfrm>
        </p:spPr>
        <p:txBody>
          <a:bodyPr/>
          <a:lstStyle/>
          <a:p>
            <a:r>
              <a:rPr lang="en-US" dirty="0" smtClean="0"/>
              <a:t>Prior usage of mental health services is greatest predictor of help seeking</a:t>
            </a:r>
          </a:p>
          <a:p>
            <a:r>
              <a:rPr lang="en-US" dirty="0" smtClean="0"/>
              <a:t>Cultural issues may work against seeking assistance</a:t>
            </a:r>
          </a:p>
          <a:p>
            <a:r>
              <a:rPr lang="en-US" dirty="0" smtClean="0"/>
              <a:t>Also lack of finances, risk to reputation, family support</a:t>
            </a:r>
          </a:p>
          <a:p>
            <a:r>
              <a:rPr lang="en-US" dirty="0" smtClean="0"/>
              <a:t>Intentional partnerships will help facilitate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148124"/>
          </a:xfrm>
        </p:spPr>
        <p:txBody>
          <a:bodyPr/>
          <a:lstStyle/>
          <a:p>
            <a:r>
              <a:rPr lang="en-US" smtClean="0"/>
              <a:t> </a:t>
            </a:r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810" y="3428999"/>
            <a:ext cx="4593667" cy="2334127"/>
          </a:xfrm>
        </p:spPr>
      </p:pic>
    </p:spTree>
    <p:extLst>
      <p:ext uri="{BB962C8B-B14F-4D97-AF65-F5344CB8AC3E}">
        <p14:creationId xmlns:p14="http://schemas.microsoft.com/office/powerpoint/2010/main" val="374551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Providing Trauma Informed 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Managing the Initial Disclosure</a:t>
            </a:r>
          </a:p>
          <a:p>
            <a:r>
              <a:rPr lang="en-US" dirty="0" smtClean="0"/>
              <a:t>Understanding Trauma and Its Impact</a:t>
            </a:r>
          </a:p>
          <a:p>
            <a:r>
              <a:rPr lang="en-US" dirty="0" smtClean="0"/>
              <a:t>Educating Student Clients on Trauma</a:t>
            </a:r>
          </a:p>
          <a:p>
            <a:r>
              <a:rPr lang="en-US" dirty="0" smtClean="0"/>
              <a:t>Promoting Safety</a:t>
            </a:r>
          </a:p>
          <a:p>
            <a:r>
              <a:rPr lang="en-US" dirty="0" smtClean="0"/>
              <a:t>Cultural Competence</a:t>
            </a:r>
          </a:p>
          <a:p>
            <a:r>
              <a:rPr lang="en-US" dirty="0" smtClean="0"/>
              <a:t>Supporting Choice, Control, and Independence</a:t>
            </a:r>
          </a:p>
          <a:p>
            <a:r>
              <a:rPr lang="en-US" dirty="0" smtClean="0"/>
              <a:t>Audit Your Own Programs and Practice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48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Managing the Initial Disclosure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Safe, non-blaming environment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Importance of initial disclosure</a:t>
            </a:r>
          </a:p>
          <a:p>
            <a:r>
              <a:rPr lang="en-US" dirty="0" smtClean="0"/>
              <a:t>“What happened to you?” rather than “What is wrong with you?”</a:t>
            </a:r>
          </a:p>
          <a:p>
            <a:r>
              <a:rPr lang="en-US" dirty="0" smtClean="0"/>
              <a:t>Recognize social stigma and your own biases</a:t>
            </a:r>
          </a:p>
          <a:p>
            <a:r>
              <a:rPr lang="en-US" dirty="0" smtClean="0"/>
              <a:t>Understand your own reporting requirements and disclose those to the student clearly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Each student will be different!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Be prepared for seemingly incongruent behaviors</a:t>
            </a:r>
          </a:p>
          <a:p>
            <a:r>
              <a:rPr lang="en-US" dirty="0" smtClean="0"/>
              <a:t>Ask open ended questions, allowing for longer than normal responses</a:t>
            </a:r>
          </a:p>
          <a:p>
            <a:r>
              <a:rPr lang="en-US" dirty="0" smtClean="0"/>
              <a:t>Avoid directives/commands</a:t>
            </a:r>
          </a:p>
          <a:p>
            <a:r>
              <a:rPr lang="en-US" dirty="0" smtClean="0"/>
              <a:t>Strive for cultural competence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8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31" r="29531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Voices of Experience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What would you share with other collegiate case managers as best practices?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527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Questions/Comments?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en-US" dirty="0" smtClean="0"/>
              <a:t>Contact me at </a:t>
            </a:r>
            <a:r>
              <a:rPr lang="en-US" dirty="0" smtClean="0">
                <a:solidFill>
                  <a:schemeClr val="bg1"/>
                </a:solidFill>
                <a:hlinkClick r:id="rId2"/>
              </a:rPr>
              <a:t>mhwertz@ut.edu</a:t>
            </a:r>
            <a:r>
              <a:rPr lang="en-US" dirty="0" smtClean="0">
                <a:solidFill>
                  <a:schemeClr val="bg1"/>
                </a:solidFill>
              </a:rPr>
              <a:t> for handout or summary of research</a:t>
            </a:r>
          </a:p>
        </p:txBody>
      </p:sp>
    </p:spTree>
    <p:extLst>
      <p:ext uri="{BB962C8B-B14F-4D97-AF65-F5344CB8AC3E}">
        <p14:creationId xmlns:p14="http://schemas.microsoft.com/office/powerpoint/2010/main" val="1718510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Emerging </a:t>
            </a:r>
            <a:br>
              <a:rPr lang="en-US" dirty="0" smtClean="0"/>
            </a:br>
            <a:r>
              <a:rPr lang="en-US" dirty="0" smtClean="0"/>
              <a:t>Fields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Case management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University of Miami in 2000 </a:t>
            </a:r>
          </a:p>
          <a:p>
            <a:r>
              <a:rPr lang="en-US" dirty="0" smtClean="0"/>
              <a:t>VA Tech 2007</a:t>
            </a:r>
          </a:p>
          <a:p>
            <a:r>
              <a:rPr lang="en-US" dirty="0" smtClean="0"/>
              <a:t>Founding of HECMA 2008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Victim advocacy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2176902"/>
          </a:xfrm>
        </p:spPr>
        <p:txBody>
          <a:bodyPr>
            <a:normAutofit/>
          </a:bodyPr>
          <a:lstStyle/>
          <a:p>
            <a:r>
              <a:rPr lang="en-US" dirty="0" smtClean="0"/>
              <a:t>Grassroots work around SA and IPV out of the women’s movement</a:t>
            </a:r>
          </a:p>
          <a:p>
            <a:r>
              <a:rPr lang="en-US" dirty="0" smtClean="0"/>
              <a:t>Recognition of SA and IPV in collegiate communities </a:t>
            </a:r>
            <a:r>
              <a:rPr lang="mr-IN" dirty="0" smtClean="0"/>
              <a:t>–</a:t>
            </a:r>
            <a:r>
              <a:rPr lang="en-US" dirty="0" smtClean="0"/>
              <a:t> early 1990s/Title IX resurgence in 2011</a:t>
            </a:r>
          </a:p>
          <a:p>
            <a:r>
              <a:rPr lang="en-US" dirty="0" smtClean="0"/>
              <a:t>Founding of CAPPA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29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047611"/>
          </a:xfrm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344215" y="3479180"/>
            <a:ext cx="5490223" cy="1751441"/>
          </a:xfrm>
        </p:spPr>
        <p:txBody>
          <a:bodyPr>
            <a:no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en-US" sz="1600" dirty="0" smtClean="0"/>
              <a:t>Discussion of CM experience with student SA /IPV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600" dirty="0" smtClean="0"/>
              <a:t>Introduction of best practice suggestions from CAPPA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600" dirty="0" smtClean="0"/>
              <a:t>Suggestions on working together in the future</a:t>
            </a:r>
          </a:p>
          <a:p>
            <a:pPr marL="342900" indent="-342900" algn="l">
              <a:buAutoNum type="arabicPeriod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2257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affecting student disclosures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Cultural context</a:t>
            </a:r>
          </a:p>
          <a:p>
            <a:r>
              <a:rPr lang="en-US" dirty="0" smtClean="0"/>
              <a:t>Lack of support </a:t>
            </a:r>
            <a:r>
              <a:rPr lang="mr-IN" dirty="0" smtClean="0"/>
              <a:t>–</a:t>
            </a:r>
            <a:r>
              <a:rPr lang="en-US" dirty="0" smtClean="0"/>
              <a:t> family, peers, institutions</a:t>
            </a:r>
          </a:p>
          <a:p>
            <a:r>
              <a:rPr lang="en-US" dirty="0" smtClean="0"/>
              <a:t>Failure to identify or name experience</a:t>
            </a:r>
          </a:p>
          <a:p>
            <a:r>
              <a:rPr lang="en-US" dirty="0" smtClean="0"/>
              <a:t>Fear of punishment or retribution</a:t>
            </a:r>
          </a:p>
          <a:p>
            <a:r>
              <a:rPr lang="en-US" dirty="0" smtClean="0"/>
              <a:t>Avoidance</a:t>
            </a:r>
          </a:p>
          <a:p>
            <a:r>
              <a:rPr lang="en-US" dirty="0" smtClean="0"/>
              <a:t>Recent #</a:t>
            </a:r>
            <a:r>
              <a:rPr lang="en-US" dirty="0" err="1" smtClean="0"/>
              <a:t>MeToo</a:t>
            </a:r>
            <a:r>
              <a:rPr lang="en-US" dirty="0" smtClean="0"/>
              <a:t> movement</a:t>
            </a:r>
          </a:p>
          <a:p>
            <a:r>
              <a:rPr lang="en-US" dirty="0" smtClean="0"/>
              <a:t>Passage of time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58812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23200" r="2320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Manager Experiences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What are you seeing in your practice?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375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practice suggestions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Providing a Safe Place</a:t>
            </a:r>
          </a:p>
          <a:p>
            <a:r>
              <a:rPr lang="en-US" dirty="0" smtClean="0"/>
              <a:t>Familiarity with a Number of Therapeutic Tools and Models</a:t>
            </a:r>
          </a:p>
          <a:p>
            <a:r>
              <a:rPr lang="en-US" dirty="0" smtClean="0"/>
              <a:t>Psychoeducation for the Student</a:t>
            </a:r>
          </a:p>
          <a:p>
            <a:r>
              <a:rPr lang="en-US" dirty="0" smtClean="0"/>
              <a:t>View Symptoms as Possible Adaptations</a:t>
            </a:r>
          </a:p>
          <a:p>
            <a:r>
              <a:rPr lang="en-US" dirty="0" smtClean="0"/>
              <a:t>Recognize Barriers to Resource Utilization</a:t>
            </a:r>
          </a:p>
          <a:p>
            <a:r>
              <a:rPr lang="en-US" dirty="0" smtClean="0"/>
              <a:t>Employ Trauma Informed Care</a:t>
            </a:r>
          </a:p>
          <a:p>
            <a:r>
              <a:rPr lang="en-US" dirty="0" smtClean="0"/>
              <a:t>Each Student Will Be Different!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246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Providing a Safe Place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Most students are reluctant to disclose to anyone</a:t>
            </a:r>
          </a:p>
          <a:p>
            <a:r>
              <a:rPr lang="en-US" dirty="0" smtClean="0"/>
              <a:t>Students need a place where they can be empowered </a:t>
            </a:r>
            <a:r>
              <a:rPr lang="mr-IN" dirty="0" smtClean="0"/>
              <a:t>–</a:t>
            </a:r>
            <a:r>
              <a:rPr lang="en-US" dirty="0" smtClean="0"/>
              <a:t> work collaboratively, as to not overwhelm</a:t>
            </a:r>
          </a:p>
          <a:p>
            <a:r>
              <a:rPr lang="en-US" dirty="0" smtClean="0"/>
              <a:t>Safe physical spaces are as important as emotional spaces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424" y="3665888"/>
            <a:ext cx="5091296" cy="2390426"/>
          </a:xfrm>
        </p:spPr>
      </p:pic>
    </p:spTree>
    <p:extLst>
      <p:ext uri="{BB962C8B-B14F-4D97-AF65-F5344CB8AC3E}">
        <p14:creationId xmlns:p14="http://schemas.microsoft.com/office/powerpoint/2010/main" val="9840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Familiarity with Therapeutic Tools and Models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938463"/>
            <a:ext cx="6264350" cy="2247375"/>
          </a:xfrm>
        </p:spPr>
        <p:txBody>
          <a:bodyPr>
            <a:normAutofit/>
          </a:bodyPr>
          <a:lstStyle/>
          <a:p>
            <a:r>
              <a:rPr lang="en-US" dirty="0" smtClean="0"/>
              <a:t>Many methods have been suggested and utilized (i.e. exposure therapy, CBT, group therapy, dual representation)</a:t>
            </a:r>
          </a:p>
          <a:p>
            <a:r>
              <a:rPr lang="en-US" dirty="0" smtClean="0"/>
              <a:t>Continued training is critical, particularly in trauma informed care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993" y="3437288"/>
            <a:ext cx="5730472" cy="2390426"/>
          </a:xfrm>
        </p:spPr>
      </p:pic>
    </p:spTree>
    <p:extLst>
      <p:ext uri="{BB962C8B-B14F-4D97-AF65-F5344CB8AC3E}">
        <p14:creationId xmlns:p14="http://schemas.microsoft.com/office/powerpoint/2010/main" val="1555786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Psychoeducation for the student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243" y="832871"/>
            <a:ext cx="5426242" cy="2199088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45719"/>
          </a:xfrm>
        </p:spPr>
        <p:txBody>
          <a:bodyPr/>
          <a:lstStyle/>
          <a:p>
            <a:r>
              <a:rPr lang="en-US" smtClean="0"/>
              <a:t> 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3665887"/>
            <a:ext cx="6265588" cy="1940829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Students may not have a vocabulary for what has happened or want to identify</a:t>
            </a:r>
          </a:p>
          <a:p>
            <a:r>
              <a:rPr lang="en-US" dirty="0" smtClean="0"/>
              <a:t>Incident may have been framed in negative ways by loved ones</a:t>
            </a:r>
          </a:p>
          <a:p>
            <a:r>
              <a:rPr lang="en-US" dirty="0" smtClean="0"/>
              <a:t>Basic definitions and common responses are key</a:t>
            </a:r>
          </a:p>
          <a:p>
            <a:r>
              <a:rPr lang="en-US" dirty="0" smtClean="0"/>
              <a:t>Understanding the role of AOD in assault and recovery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410388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C0CB9708-C445-4049-9D7F-4C8684E69AF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880</TotalTime>
  <Words>608</Words>
  <Application>Microsoft Macintosh PowerPoint</Application>
  <PresentationFormat>Widescreen</PresentationFormat>
  <Paragraphs>96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Calibri</vt:lpstr>
      <vt:lpstr>Calibri Light</vt:lpstr>
      <vt:lpstr>Mangal</vt:lpstr>
      <vt:lpstr>Rockwell</vt:lpstr>
      <vt:lpstr>Wingdings</vt:lpstr>
      <vt:lpstr>Atlas</vt:lpstr>
      <vt:lpstr>How Case Managers Can Support Sexual Assault Victims</vt:lpstr>
      <vt:lpstr>Emerging  Fields</vt:lpstr>
      <vt:lpstr>AGENDA</vt:lpstr>
      <vt:lpstr>Things affecting student disclosures</vt:lpstr>
      <vt:lpstr>Case Manager Experiences</vt:lpstr>
      <vt:lpstr>Best practice suggestions</vt:lpstr>
      <vt:lpstr>Providing a Safe Place</vt:lpstr>
      <vt:lpstr>Familiarity with Therapeutic Tools and Models</vt:lpstr>
      <vt:lpstr>Psychoeducation for the student</vt:lpstr>
      <vt:lpstr>View Symptoms as Possible Adaptation</vt:lpstr>
      <vt:lpstr>Recognize barriers to resource utilization</vt:lpstr>
      <vt:lpstr>Providing Trauma Informed Care</vt:lpstr>
      <vt:lpstr>Managing the Initial Disclosure</vt:lpstr>
      <vt:lpstr>Voices of Experience</vt:lpstr>
      <vt:lpstr>Questions/Comments?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Case Managers Can Support Sexual Assault Victims</dc:title>
  <dc:creator>Monnie Wertz</dc:creator>
  <cp:lastModifiedBy>Monnie Wertz</cp:lastModifiedBy>
  <cp:revision>10</cp:revision>
  <dcterms:created xsi:type="dcterms:W3CDTF">2018-06-19T11:22:52Z</dcterms:created>
  <dcterms:modified xsi:type="dcterms:W3CDTF">2018-06-20T02:03:35Z</dcterms:modified>
</cp:coreProperties>
</file>