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6"/>
  </p:notesMasterIdLst>
  <p:sldIdLst>
    <p:sldId id="256" r:id="rId2"/>
    <p:sldId id="261" r:id="rId3"/>
    <p:sldId id="257" r:id="rId4"/>
    <p:sldId id="258" r:id="rId5"/>
    <p:sldId id="277" r:id="rId6"/>
    <p:sldId id="259" r:id="rId7"/>
    <p:sldId id="260" r:id="rId8"/>
    <p:sldId id="276" r:id="rId9"/>
    <p:sldId id="281" r:id="rId10"/>
    <p:sldId id="262" r:id="rId11"/>
    <p:sldId id="275" r:id="rId12"/>
    <p:sldId id="278" r:id="rId13"/>
    <p:sldId id="279" r:id="rId14"/>
    <p:sldId id="280" r:id="rId15"/>
    <p:sldId id="267" r:id="rId16"/>
    <p:sldId id="274" r:id="rId17"/>
    <p:sldId id="273" r:id="rId18"/>
    <p:sldId id="266" r:id="rId19"/>
    <p:sldId id="285" r:id="rId20"/>
    <p:sldId id="268" r:id="rId21"/>
    <p:sldId id="269" r:id="rId22"/>
    <p:sldId id="283" r:id="rId23"/>
    <p:sldId id="270" r:id="rId24"/>
    <p:sldId id="282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33" autoAdjust="0"/>
    <p:restoredTop sz="78495" autoAdjust="0"/>
  </p:normalViewPr>
  <p:slideViewPr>
    <p:cSldViewPr snapToGrid="0">
      <p:cViewPr varScale="1">
        <p:scale>
          <a:sx n="45" d="100"/>
          <a:sy n="45" d="100"/>
        </p:scale>
        <p:origin x="121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5512D118-5CC6-11CF-8D67-00AA00BDCE1D}" ax:persistence="persistStream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0A39D3-F435-4EA4-86B3-AA6DC3ADFE41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BCF4D47-D241-43A8-9104-A1C0D1305CD4}">
      <dgm:prSet phldrT="[Text]" custT="1"/>
      <dgm:spPr/>
      <dgm:t>
        <a:bodyPr/>
        <a:lstStyle/>
        <a:p>
          <a:r>
            <a:rPr lang="en-US" sz="2400" dirty="0" smtClean="0">
              <a:latin typeface="Arial Narrow" panose="020B0606020202030204" pitchFamily="34" charset="0"/>
              <a:cs typeface="Arial" panose="020B0604020202020204" pitchFamily="34" charset="0"/>
            </a:rPr>
            <a:t>Case Manager</a:t>
          </a:r>
          <a:endParaRPr lang="en-US" sz="2400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4FA9A582-1C2B-4E95-B90D-6066BC02D58B}" type="parTrans" cxnId="{396BEE3A-05EA-401F-98FD-9ABB71985E33}">
      <dgm:prSet/>
      <dgm:spPr/>
      <dgm:t>
        <a:bodyPr/>
        <a:lstStyle/>
        <a:p>
          <a:endParaRPr lang="en-US"/>
        </a:p>
      </dgm:t>
    </dgm:pt>
    <dgm:pt modelId="{0B0DAC4B-1CFC-4F44-99FD-45941CFADC07}" type="sibTrans" cxnId="{396BEE3A-05EA-401F-98FD-9ABB71985E33}">
      <dgm:prSet/>
      <dgm:spPr/>
      <dgm:t>
        <a:bodyPr/>
        <a:lstStyle/>
        <a:p>
          <a:endParaRPr lang="en-US"/>
        </a:p>
      </dgm:t>
    </dgm:pt>
    <dgm:pt modelId="{3B34EBF8-18A4-4D6C-8ACA-35CFB0AF4EFC}">
      <dgm:prSet phldrT="[Text]" custT="1"/>
      <dgm:spPr/>
      <dgm:t>
        <a:bodyPr/>
        <a:lstStyle/>
        <a:p>
          <a:r>
            <a:rPr lang="en-US" sz="2400" dirty="0" smtClean="0">
              <a:latin typeface="Arial Narrow" panose="020B0606020202030204" pitchFamily="34" charset="0"/>
              <a:cs typeface="Arial" panose="020B0604020202020204" pitchFamily="34" charset="0"/>
            </a:rPr>
            <a:t>Director</a:t>
          </a:r>
          <a:endParaRPr lang="en-US" sz="2400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175F2723-0452-4815-B130-86CE7B8054E7}" type="parTrans" cxnId="{53E6ABA6-F7C5-4302-8A2D-52D51D956A8A}">
      <dgm:prSet/>
      <dgm:spPr/>
      <dgm:t>
        <a:bodyPr/>
        <a:lstStyle/>
        <a:p>
          <a:endParaRPr lang="en-US"/>
        </a:p>
      </dgm:t>
    </dgm:pt>
    <dgm:pt modelId="{F58C1953-825F-4A89-A70A-29E0954D6CE1}" type="sibTrans" cxnId="{53E6ABA6-F7C5-4302-8A2D-52D51D956A8A}">
      <dgm:prSet/>
      <dgm:spPr/>
      <dgm:t>
        <a:bodyPr/>
        <a:lstStyle/>
        <a:p>
          <a:endParaRPr lang="en-US"/>
        </a:p>
      </dgm:t>
    </dgm:pt>
    <dgm:pt modelId="{5571CB23-5CCA-4542-B620-F262096FBC93}">
      <dgm:prSet phldrT="[Text]" custT="1"/>
      <dgm:spPr/>
      <dgm:t>
        <a:bodyPr/>
        <a:lstStyle/>
        <a:p>
          <a:r>
            <a:rPr lang="en-US" sz="2400" dirty="0" smtClean="0">
              <a:latin typeface="Arial Narrow" panose="020B0606020202030204" pitchFamily="34" charset="0"/>
              <a:cs typeface="Arial" panose="020B0604020202020204" pitchFamily="34" charset="0"/>
            </a:rPr>
            <a:t>AVP of several </a:t>
          </a:r>
          <a:r>
            <a:rPr lang="en-US" sz="2400" dirty="0" smtClean="0">
              <a:latin typeface="Arial Narrow" panose="020B0606020202030204" pitchFamily="34" charset="0"/>
              <a:cs typeface="Arial" panose="020B0604020202020204" pitchFamily="34" charset="0"/>
            </a:rPr>
            <a:t>areas</a:t>
          </a:r>
          <a:endParaRPr lang="en-US" sz="2400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DA646513-F294-4AD4-9108-96F681C25093}" type="parTrans" cxnId="{CCBA8C60-2CA5-41E3-A1A5-BA27EF5D0DF2}">
      <dgm:prSet/>
      <dgm:spPr/>
      <dgm:t>
        <a:bodyPr/>
        <a:lstStyle/>
        <a:p>
          <a:endParaRPr lang="en-US"/>
        </a:p>
      </dgm:t>
    </dgm:pt>
    <dgm:pt modelId="{1DC7744B-A191-423D-AEC5-9920D7FF90A9}" type="sibTrans" cxnId="{CCBA8C60-2CA5-41E3-A1A5-BA27EF5D0DF2}">
      <dgm:prSet/>
      <dgm:spPr/>
      <dgm:t>
        <a:bodyPr/>
        <a:lstStyle/>
        <a:p>
          <a:endParaRPr lang="en-US"/>
        </a:p>
      </dgm:t>
    </dgm:pt>
    <dgm:pt modelId="{1F4277C5-98D3-4BBD-85B7-082C3B98FCB3}">
      <dgm:prSet phldrT="[Text]" custT="1"/>
      <dgm:spPr/>
      <dgm:t>
        <a:bodyPr/>
        <a:lstStyle/>
        <a:p>
          <a:r>
            <a:rPr lang="en-US" sz="2400" dirty="0" smtClean="0">
              <a:latin typeface="Arial Narrow" panose="020B0606020202030204" pitchFamily="34" charset="0"/>
              <a:cs typeface="Arial" panose="020B0604020202020204" pitchFamily="34" charset="0"/>
            </a:rPr>
            <a:t>Associate Dean</a:t>
          </a:r>
          <a:endParaRPr lang="en-US" sz="2400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51BDBCFB-683B-4BC0-9239-119884EC3B3D}" type="parTrans" cxnId="{8A69664C-2A96-4C9D-B23C-ADFCD3EE2EC7}">
      <dgm:prSet/>
      <dgm:spPr/>
      <dgm:t>
        <a:bodyPr/>
        <a:lstStyle/>
        <a:p>
          <a:endParaRPr lang="en-US"/>
        </a:p>
      </dgm:t>
    </dgm:pt>
    <dgm:pt modelId="{70DD0746-6F0A-4018-82DA-F0DBF6D4A7AC}" type="sibTrans" cxnId="{8A69664C-2A96-4C9D-B23C-ADFCD3EE2EC7}">
      <dgm:prSet/>
      <dgm:spPr/>
      <dgm:t>
        <a:bodyPr/>
        <a:lstStyle/>
        <a:p>
          <a:endParaRPr lang="en-US"/>
        </a:p>
      </dgm:t>
    </dgm:pt>
    <dgm:pt modelId="{0CDF424A-778D-4C28-BACE-BB38F3168738}">
      <dgm:prSet phldrT="[Text]" custT="1"/>
      <dgm:spPr/>
      <dgm:t>
        <a:bodyPr/>
        <a:lstStyle/>
        <a:p>
          <a:r>
            <a:rPr lang="en-US" sz="2400" dirty="0" smtClean="0">
              <a:latin typeface="Arial Narrow" panose="020B0606020202030204" pitchFamily="34" charset="0"/>
              <a:cs typeface="Arial" panose="020B0604020202020204" pitchFamily="34" charset="0"/>
            </a:rPr>
            <a:t>Program Coordinator</a:t>
          </a:r>
          <a:endParaRPr lang="en-US" sz="2400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20A775D6-D9F1-49F5-AE5F-DE43F96220C0}" type="sibTrans" cxnId="{E162469C-CA16-40DB-8286-5DEAE667908D}">
      <dgm:prSet/>
      <dgm:spPr/>
      <dgm:t>
        <a:bodyPr/>
        <a:lstStyle/>
        <a:p>
          <a:endParaRPr lang="en-US"/>
        </a:p>
      </dgm:t>
    </dgm:pt>
    <dgm:pt modelId="{FC7FA457-36EC-4997-A1F0-0299E8C92B90}" type="parTrans" cxnId="{E162469C-CA16-40DB-8286-5DEAE667908D}">
      <dgm:prSet/>
      <dgm:spPr/>
      <dgm:t>
        <a:bodyPr/>
        <a:lstStyle/>
        <a:p>
          <a:endParaRPr lang="en-US"/>
        </a:p>
      </dgm:t>
    </dgm:pt>
    <dgm:pt modelId="{052D8F77-72B9-494D-9479-F8C32782027C}" type="pres">
      <dgm:prSet presAssocID="{2A0A39D3-F435-4EA4-86B3-AA6DC3ADFE4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484080-41BD-400D-8D56-A9A6718C9188}" type="pres">
      <dgm:prSet presAssocID="{2A0A39D3-F435-4EA4-86B3-AA6DC3ADFE41}" presName="arrow" presStyleLbl="bgShp" presStyleIdx="0" presStyleCnt="1"/>
      <dgm:spPr/>
    </dgm:pt>
    <dgm:pt modelId="{A5F6AAC9-4C52-4AD0-944B-3316ACE3B339}" type="pres">
      <dgm:prSet presAssocID="{2A0A39D3-F435-4EA4-86B3-AA6DC3ADFE41}" presName="linearProcess" presStyleCnt="0"/>
      <dgm:spPr/>
    </dgm:pt>
    <dgm:pt modelId="{C923B982-92C3-4FB1-9800-D23971781291}" type="pres">
      <dgm:prSet presAssocID="{1BCF4D47-D241-43A8-9104-A1C0D1305CD4}" presName="tex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CCE3FD-36A0-49BC-B7A7-365E23888E57}" type="pres">
      <dgm:prSet presAssocID="{0B0DAC4B-1CFC-4F44-99FD-45941CFADC07}" presName="sibTrans" presStyleCnt="0"/>
      <dgm:spPr/>
    </dgm:pt>
    <dgm:pt modelId="{1E14E437-F9C5-4ACA-9D4B-FA3BBAB80694}" type="pres">
      <dgm:prSet presAssocID="{0CDF424A-778D-4C28-BACE-BB38F3168738}" presName="text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1D48C4-89CD-46F0-9277-D331C5B21B82}" type="pres">
      <dgm:prSet presAssocID="{20A775D6-D9F1-49F5-AE5F-DE43F96220C0}" presName="sibTrans" presStyleCnt="0"/>
      <dgm:spPr/>
    </dgm:pt>
    <dgm:pt modelId="{8E37E75C-8C15-4DD4-BEDE-FBBFDAB621D6}" type="pres">
      <dgm:prSet presAssocID="{3B34EBF8-18A4-4D6C-8ACA-35CFB0AF4EFC}" presName="text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6D3982-A321-4D6F-8F5B-75E233CC1639}" type="pres">
      <dgm:prSet presAssocID="{F58C1953-825F-4A89-A70A-29E0954D6CE1}" presName="sibTrans" presStyleCnt="0"/>
      <dgm:spPr/>
    </dgm:pt>
    <dgm:pt modelId="{F78945DF-8473-450B-B297-67492393BF54}" type="pres">
      <dgm:prSet presAssocID="{1F4277C5-98D3-4BBD-85B7-082C3B98FCB3}" presName="text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B24C0D-894F-46D0-85B6-E4046A974A91}" type="pres">
      <dgm:prSet presAssocID="{70DD0746-6F0A-4018-82DA-F0DBF6D4A7AC}" presName="sibTrans" presStyleCnt="0"/>
      <dgm:spPr/>
    </dgm:pt>
    <dgm:pt modelId="{D21161A3-B53A-4CA6-AD27-FC69A2781B35}" type="pres">
      <dgm:prSet presAssocID="{5571CB23-5CCA-4542-B620-F262096FBC93}" presName="text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C8EC8D-EFF7-4565-BE5F-7678B7EE950A}" type="presOf" srcId="{0CDF424A-778D-4C28-BACE-BB38F3168738}" destId="{1E14E437-F9C5-4ACA-9D4B-FA3BBAB80694}" srcOrd="0" destOrd="0" presId="urn:microsoft.com/office/officeart/2005/8/layout/hProcess9"/>
    <dgm:cxn modelId="{3792757E-6CE9-429E-89D5-286E1695D025}" type="presOf" srcId="{1F4277C5-98D3-4BBD-85B7-082C3B98FCB3}" destId="{F78945DF-8473-450B-B297-67492393BF54}" srcOrd="0" destOrd="0" presId="urn:microsoft.com/office/officeart/2005/8/layout/hProcess9"/>
    <dgm:cxn modelId="{93DA3D3A-578D-4A07-9AFE-CE3B2C080981}" type="presOf" srcId="{5571CB23-5CCA-4542-B620-F262096FBC93}" destId="{D21161A3-B53A-4CA6-AD27-FC69A2781B35}" srcOrd="0" destOrd="0" presId="urn:microsoft.com/office/officeart/2005/8/layout/hProcess9"/>
    <dgm:cxn modelId="{8A69664C-2A96-4C9D-B23C-ADFCD3EE2EC7}" srcId="{2A0A39D3-F435-4EA4-86B3-AA6DC3ADFE41}" destId="{1F4277C5-98D3-4BBD-85B7-082C3B98FCB3}" srcOrd="3" destOrd="0" parTransId="{51BDBCFB-683B-4BC0-9239-119884EC3B3D}" sibTransId="{70DD0746-6F0A-4018-82DA-F0DBF6D4A7AC}"/>
    <dgm:cxn modelId="{CCBA8C60-2CA5-41E3-A1A5-BA27EF5D0DF2}" srcId="{2A0A39D3-F435-4EA4-86B3-AA6DC3ADFE41}" destId="{5571CB23-5CCA-4542-B620-F262096FBC93}" srcOrd="4" destOrd="0" parTransId="{DA646513-F294-4AD4-9108-96F681C25093}" sibTransId="{1DC7744B-A191-423D-AEC5-9920D7FF90A9}"/>
    <dgm:cxn modelId="{53E6ABA6-F7C5-4302-8A2D-52D51D956A8A}" srcId="{2A0A39D3-F435-4EA4-86B3-AA6DC3ADFE41}" destId="{3B34EBF8-18A4-4D6C-8ACA-35CFB0AF4EFC}" srcOrd="2" destOrd="0" parTransId="{175F2723-0452-4815-B130-86CE7B8054E7}" sibTransId="{F58C1953-825F-4A89-A70A-29E0954D6CE1}"/>
    <dgm:cxn modelId="{3231897A-381F-4F11-9775-179CF1FD3F6A}" type="presOf" srcId="{3B34EBF8-18A4-4D6C-8ACA-35CFB0AF4EFC}" destId="{8E37E75C-8C15-4DD4-BEDE-FBBFDAB621D6}" srcOrd="0" destOrd="0" presId="urn:microsoft.com/office/officeart/2005/8/layout/hProcess9"/>
    <dgm:cxn modelId="{E162469C-CA16-40DB-8286-5DEAE667908D}" srcId="{2A0A39D3-F435-4EA4-86B3-AA6DC3ADFE41}" destId="{0CDF424A-778D-4C28-BACE-BB38F3168738}" srcOrd="1" destOrd="0" parTransId="{FC7FA457-36EC-4997-A1F0-0299E8C92B90}" sibTransId="{20A775D6-D9F1-49F5-AE5F-DE43F96220C0}"/>
    <dgm:cxn modelId="{F7B7342C-2253-4877-9013-8AD705046F35}" type="presOf" srcId="{1BCF4D47-D241-43A8-9104-A1C0D1305CD4}" destId="{C923B982-92C3-4FB1-9800-D23971781291}" srcOrd="0" destOrd="0" presId="urn:microsoft.com/office/officeart/2005/8/layout/hProcess9"/>
    <dgm:cxn modelId="{3752F085-2AD2-41C6-A29D-29301948329C}" type="presOf" srcId="{2A0A39D3-F435-4EA4-86B3-AA6DC3ADFE41}" destId="{052D8F77-72B9-494D-9479-F8C32782027C}" srcOrd="0" destOrd="0" presId="urn:microsoft.com/office/officeart/2005/8/layout/hProcess9"/>
    <dgm:cxn modelId="{396BEE3A-05EA-401F-98FD-9ABB71985E33}" srcId="{2A0A39D3-F435-4EA4-86B3-AA6DC3ADFE41}" destId="{1BCF4D47-D241-43A8-9104-A1C0D1305CD4}" srcOrd="0" destOrd="0" parTransId="{4FA9A582-1C2B-4E95-B90D-6066BC02D58B}" sibTransId="{0B0DAC4B-1CFC-4F44-99FD-45941CFADC07}"/>
    <dgm:cxn modelId="{56AA6A61-DA7D-4424-898E-1983F6DA8025}" type="presParOf" srcId="{052D8F77-72B9-494D-9479-F8C32782027C}" destId="{76484080-41BD-400D-8D56-A9A6718C9188}" srcOrd="0" destOrd="0" presId="urn:microsoft.com/office/officeart/2005/8/layout/hProcess9"/>
    <dgm:cxn modelId="{A879FD02-8A71-4696-8BC9-6F41442C7B5A}" type="presParOf" srcId="{052D8F77-72B9-494D-9479-F8C32782027C}" destId="{A5F6AAC9-4C52-4AD0-944B-3316ACE3B339}" srcOrd="1" destOrd="0" presId="urn:microsoft.com/office/officeart/2005/8/layout/hProcess9"/>
    <dgm:cxn modelId="{77D5338E-22FA-46F7-AAF1-0571764DBFB4}" type="presParOf" srcId="{A5F6AAC9-4C52-4AD0-944B-3316ACE3B339}" destId="{C923B982-92C3-4FB1-9800-D23971781291}" srcOrd="0" destOrd="0" presId="urn:microsoft.com/office/officeart/2005/8/layout/hProcess9"/>
    <dgm:cxn modelId="{49DEFF5D-AE95-4EA7-8186-E4E5A15FFB44}" type="presParOf" srcId="{A5F6AAC9-4C52-4AD0-944B-3316ACE3B339}" destId="{B5CCE3FD-36A0-49BC-B7A7-365E23888E57}" srcOrd="1" destOrd="0" presId="urn:microsoft.com/office/officeart/2005/8/layout/hProcess9"/>
    <dgm:cxn modelId="{00C91FAE-B947-4C5C-BC9F-7551CEDF6B86}" type="presParOf" srcId="{A5F6AAC9-4C52-4AD0-944B-3316ACE3B339}" destId="{1E14E437-F9C5-4ACA-9D4B-FA3BBAB80694}" srcOrd="2" destOrd="0" presId="urn:microsoft.com/office/officeart/2005/8/layout/hProcess9"/>
    <dgm:cxn modelId="{3F01C239-4978-47A8-9A14-B290702F1FA7}" type="presParOf" srcId="{A5F6AAC9-4C52-4AD0-944B-3316ACE3B339}" destId="{C21D48C4-89CD-46F0-9277-D331C5B21B82}" srcOrd="3" destOrd="0" presId="urn:microsoft.com/office/officeart/2005/8/layout/hProcess9"/>
    <dgm:cxn modelId="{E445C0E7-56D7-44AE-B112-9AB8FE4B4C3A}" type="presParOf" srcId="{A5F6AAC9-4C52-4AD0-944B-3316ACE3B339}" destId="{8E37E75C-8C15-4DD4-BEDE-FBBFDAB621D6}" srcOrd="4" destOrd="0" presId="urn:microsoft.com/office/officeart/2005/8/layout/hProcess9"/>
    <dgm:cxn modelId="{E3D9C771-8A6E-4D9E-BA6D-9B8F1F5B5F83}" type="presParOf" srcId="{A5F6AAC9-4C52-4AD0-944B-3316ACE3B339}" destId="{8E6D3982-A321-4D6F-8F5B-75E233CC1639}" srcOrd="5" destOrd="0" presId="urn:microsoft.com/office/officeart/2005/8/layout/hProcess9"/>
    <dgm:cxn modelId="{5743EE2D-C962-4D95-BC3C-FE54187732E4}" type="presParOf" srcId="{A5F6AAC9-4C52-4AD0-944B-3316ACE3B339}" destId="{F78945DF-8473-450B-B297-67492393BF54}" srcOrd="6" destOrd="0" presId="urn:microsoft.com/office/officeart/2005/8/layout/hProcess9"/>
    <dgm:cxn modelId="{3069D68C-F979-47C3-A812-46E96503BD6D}" type="presParOf" srcId="{A5F6AAC9-4C52-4AD0-944B-3316ACE3B339}" destId="{2CB24C0D-894F-46D0-85B6-E4046A974A91}" srcOrd="7" destOrd="0" presId="urn:microsoft.com/office/officeart/2005/8/layout/hProcess9"/>
    <dgm:cxn modelId="{6FFA4AD5-18F4-491D-BA42-F6AC48C63015}" type="presParOf" srcId="{A5F6AAC9-4C52-4AD0-944B-3316ACE3B339}" destId="{D21161A3-B53A-4CA6-AD27-FC69A2781B35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D5F4EB-3BA8-4D56-8217-7B23E61D75F6}" type="doc">
      <dgm:prSet loTypeId="urn:microsoft.com/office/officeart/2005/8/layout/rings+Icon" loCatId="relationship" qsTypeId="urn:microsoft.com/office/officeart/2005/8/quickstyle/simple1" qsCatId="simple" csTypeId="urn:microsoft.com/office/officeart/2005/8/colors/colorful1" csCatId="colorful" phldr="1"/>
      <dgm:spPr/>
    </dgm:pt>
    <dgm:pt modelId="{9B6D9863-2BFE-4C78-8628-931AF0BEF7B7}">
      <dgm:prSet phldrT="[Text]" custT="1"/>
      <dgm:spPr/>
      <dgm:t>
        <a:bodyPr/>
        <a:lstStyle/>
        <a:p>
          <a:r>
            <a:rPr lang="en-US" sz="4000" b="1" dirty="0" smtClean="0"/>
            <a:t>MICRO</a:t>
          </a:r>
          <a:endParaRPr lang="en-US" sz="4000" b="1" dirty="0"/>
        </a:p>
      </dgm:t>
    </dgm:pt>
    <dgm:pt modelId="{51ED27BE-F968-4DF8-B22D-F2D4BE0A3B7C}" type="parTrans" cxnId="{25F990B3-459F-429E-8445-1119C7E1E6FB}">
      <dgm:prSet/>
      <dgm:spPr/>
      <dgm:t>
        <a:bodyPr/>
        <a:lstStyle/>
        <a:p>
          <a:endParaRPr lang="en-US" sz="1800" b="1"/>
        </a:p>
      </dgm:t>
    </dgm:pt>
    <dgm:pt modelId="{9D6CDEE5-5C91-466A-8C46-978BAC1C5E96}" type="sibTrans" cxnId="{25F990B3-459F-429E-8445-1119C7E1E6FB}">
      <dgm:prSet/>
      <dgm:spPr/>
      <dgm:t>
        <a:bodyPr/>
        <a:lstStyle/>
        <a:p>
          <a:endParaRPr lang="en-US" sz="1800" b="1"/>
        </a:p>
      </dgm:t>
    </dgm:pt>
    <dgm:pt modelId="{7FBD01D4-87CA-4C62-A6DA-611A90F0E6ED}">
      <dgm:prSet phldrT="[Text]" custT="1"/>
      <dgm:spPr>
        <a:solidFill>
          <a:srgbClr val="7030A0">
            <a:alpha val="50000"/>
          </a:srgbClr>
        </a:solidFill>
      </dgm:spPr>
      <dgm:t>
        <a:bodyPr/>
        <a:lstStyle/>
        <a:p>
          <a:r>
            <a:rPr lang="en-US" sz="4000" b="1" dirty="0" smtClean="0"/>
            <a:t>MESO</a:t>
          </a:r>
          <a:endParaRPr lang="en-US" sz="4000" b="1" dirty="0"/>
        </a:p>
      </dgm:t>
    </dgm:pt>
    <dgm:pt modelId="{3949AFD2-A2B9-4939-9A3C-3F567842A1D0}" type="parTrans" cxnId="{B9693986-88AA-4DE2-BBA7-0D2E17D0FD5E}">
      <dgm:prSet/>
      <dgm:spPr/>
      <dgm:t>
        <a:bodyPr/>
        <a:lstStyle/>
        <a:p>
          <a:endParaRPr lang="en-US" sz="1800" b="1"/>
        </a:p>
      </dgm:t>
    </dgm:pt>
    <dgm:pt modelId="{01FB4662-2D66-498B-AC02-0964D9E6BECA}" type="sibTrans" cxnId="{B9693986-88AA-4DE2-BBA7-0D2E17D0FD5E}">
      <dgm:prSet/>
      <dgm:spPr/>
      <dgm:t>
        <a:bodyPr/>
        <a:lstStyle/>
        <a:p>
          <a:endParaRPr lang="en-US" sz="1800" b="1"/>
        </a:p>
      </dgm:t>
    </dgm:pt>
    <dgm:pt modelId="{AF794043-51E7-4791-9E21-881667266D49}">
      <dgm:prSet phldrT="[Text]" custT="1"/>
      <dgm:spPr/>
      <dgm:t>
        <a:bodyPr/>
        <a:lstStyle/>
        <a:p>
          <a:r>
            <a:rPr lang="en-US" sz="4000" b="1" dirty="0" smtClean="0"/>
            <a:t>MACRO</a:t>
          </a:r>
          <a:endParaRPr lang="en-US" sz="4000" b="1" dirty="0"/>
        </a:p>
      </dgm:t>
    </dgm:pt>
    <dgm:pt modelId="{1033791B-463D-4FC9-A935-B78E37CA24E6}" type="parTrans" cxnId="{B0124169-1FE9-4416-8039-40DAB4BA818B}">
      <dgm:prSet/>
      <dgm:spPr/>
      <dgm:t>
        <a:bodyPr/>
        <a:lstStyle/>
        <a:p>
          <a:endParaRPr lang="en-US" sz="1800" b="1"/>
        </a:p>
      </dgm:t>
    </dgm:pt>
    <dgm:pt modelId="{B7E5AD4E-D86C-4725-A76C-7784398F3ACA}" type="sibTrans" cxnId="{B0124169-1FE9-4416-8039-40DAB4BA818B}">
      <dgm:prSet/>
      <dgm:spPr/>
      <dgm:t>
        <a:bodyPr/>
        <a:lstStyle/>
        <a:p>
          <a:endParaRPr lang="en-US" sz="1800" b="1"/>
        </a:p>
      </dgm:t>
    </dgm:pt>
    <dgm:pt modelId="{70C50856-F072-417C-9700-5948F00F231D}" type="pres">
      <dgm:prSet presAssocID="{DFD5F4EB-3BA8-4D56-8217-7B23E61D75F6}" presName="Name0" presStyleCnt="0">
        <dgm:presLayoutVars>
          <dgm:chMax val="7"/>
          <dgm:dir/>
          <dgm:resizeHandles val="exact"/>
        </dgm:presLayoutVars>
      </dgm:prSet>
      <dgm:spPr/>
    </dgm:pt>
    <dgm:pt modelId="{917E65E3-0548-40DC-9844-779A9DF91515}" type="pres">
      <dgm:prSet presAssocID="{DFD5F4EB-3BA8-4D56-8217-7B23E61D75F6}" presName="ellipse1" presStyleLbl="vennNode1" presStyleIdx="0" presStyleCnt="3" custScaleX="104370" custLinFactNeighborX="-18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A2E743-715B-4E38-81DD-4829776D512C}" type="pres">
      <dgm:prSet presAssocID="{DFD5F4EB-3BA8-4D56-8217-7B23E61D75F6}" presName="ellipse2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8B3A9B-7C54-4C2C-8076-92833C93C71D}" type="pres">
      <dgm:prSet presAssocID="{DFD5F4EB-3BA8-4D56-8217-7B23E61D75F6}" presName="ellipse3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124169-1FE9-4416-8039-40DAB4BA818B}" srcId="{DFD5F4EB-3BA8-4D56-8217-7B23E61D75F6}" destId="{AF794043-51E7-4791-9E21-881667266D49}" srcOrd="2" destOrd="0" parTransId="{1033791B-463D-4FC9-A935-B78E37CA24E6}" sibTransId="{B7E5AD4E-D86C-4725-A76C-7784398F3ACA}"/>
    <dgm:cxn modelId="{25F990B3-459F-429E-8445-1119C7E1E6FB}" srcId="{DFD5F4EB-3BA8-4D56-8217-7B23E61D75F6}" destId="{9B6D9863-2BFE-4C78-8628-931AF0BEF7B7}" srcOrd="0" destOrd="0" parTransId="{51ED27BE-F968-4DF8-B22D-F2D4BE0A3B7C}" sibTransId="{9D6CDEE5-5C91-466A-8C46-978BAC1C5E96}"/>
    <dgm:cxn modelId="{E715E2C0-4DBE-485B-9B19-77F8273D22D9}" type="presOf" srcId="{DFD5F4EB-3BA8-4D56-8217-7B23E61D75F6}" destId="{70C50856-F072-417C-9700-5948F00F231D}" srcOrd="0" destOrd="0" presId="urn:microsoft.com/office/officeart/2005/8/layout/rings+Icon"/>
    <dgm:cxn modelId="{38011722-61E4-44F8-9AD6-0F6A702B5ED2}" type="presOf" srcId="{7FBD01D4-87CA-4C62-A6DA-611A90F0E6ED}" destId="{3DA2E743-715B-4E38-81DD-4829776D512C}" srcOrd="0" destOrd="0" presId="urn:microsoft.com/office/officeart/2005/8/layout/rings+Icon"/>
    <dgm:cxn modelId="{B9693986-88AA-4DE2-BBA7-0D2E17D0FD5E}" srcId="{DFD5F4EB-3BA8-4D56-8217-7B23E61D75F6}" destId="{7FBD01D4-87CA-4C62-A6DA-611A90F0E6ED}" srcOrd="1" destOrd="0" parTransId="{3949AFD2-A2B9-4939-9A3C-3F567842A1D0}" sibTransId="{01FB4662-2D66-498B-AC02-0964D9E6BECA}"/>
    <dgm:cxn modelId="{ABAD5A6D-4B7E-42FE-8E28-3EA1C2A376ED}" type="presOf" srcId="{9B6D9863-2BFE-4C78-8628-931AF0BEF7B7}" destId="{917E65E3-0548-40DC-9844-779A9DF91515}" srcOrd="0" destOrd="0" presId="urn:microsoft.com/office/officeart/2005/8/layout/rings+Icon"/>
    <dgm:cxn modelId="{4C495E42-86BC-4A68-B1F4-47193498ED34}" type="presOf" srcId="{AF794043-51E7-4791-9E21-881667266D49}" destId="{648B3A9B-7C54-4C2C-8076-92833C93C71D}" srcOrd="0" destOrd="0" presId="urn:microsoft.com/office/officeart/2005/8/layout/rings+Icon"/>
    <dgm:cxn modelId="{6642B740-3FEF-4C33-8BDB-239775BD8801}" type="presParOf" srcId="{70C50856-F072-417C-9700-5948F00F231D}" destId="{917E65E3-0548-40DC-9844-779A9DF91515}" srcOrd="0" destOrd="0" presId="urn:microsoft.com/office/officeart/2005/8/layout/rings+Icon"/>
    <dgm:cxn modelId="{5C1ED45C-4C06-48C4-8422-3C45EC7448AC}" type="presParOf" srcId="{70C50856-F072-417C-9700-5948F00F231D}" destId="{3DA2E743-715B-4E38-81DD-4829776D512C}" srcOrd="1" destOrd="0" presId="urn:microsoft.com/office/officeart/2005/8/layout/rings+Icon"/>
    <dgm:cxn modelId="{6064D944-0675-4CCC-9DA6-9F33E1181D1A}" type="presParOf" srcId="{70C50856-F072-417C-9700-5948F00F231D}" destId="{648B3A9B-7C54-4C2C-8076-92833C93C71D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84080-41BD-400D-8D56-A9A6718C9188}">
      <dsp:nvSpPr>
        <dsp:cNvPr id="0" name=""/>
        <dsp:cNvSpPr/>
      </dsp:nvSpPr>
      <dsp:spPr>
        <a:xfrm>
          <a:off x="799166" y="0"/>
          <a:ext cx="9057225" cy="4590660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23B982-92C3-4FB1-9800-D23971781291}">
      <dsp:nvSpPr>
        <dsp:cNvPr id="0" name=""/>
        <dsp:cNvSpPr/>
      </dsp:nvSpPr>
      <dsp:spPr>
        <a:xfrm>
          <a:off x="3121" y="1377198"/>
          <a:ext cx="1879290" cy="183626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Case Manager</a:t>
          </a:r>
          <a:endParaRPr lang="en-US" sz="24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92760" y="1466837"/>
        <a:ext cx="1700012" cy="1656986"/>
      </dsp:txXfrm>
    </dsp:sp>
    <dsp:sp modelId="{1E14E437-F9C5-4ACA-9D4B-FA3BBAB80694}">
      <dsp:nvSpPr>
        <dsp:cNvPr id="0" name=""/>
        <dsp:cNvSpPr/>
      </dsp:nvSpPr>
      <dsp:spPr>
        <a:xfrm>
          <a:off x="2195627" y="1377198"/>
          <a:ext cx="1879290" cy="1836264"/>
        </a:xfrm>
        <a:prstGeom prst="roundRect">
          <a:avLst/>
        </a:prstGeom>
        <a:solidFill>
          <a:schemeClr val="accent4">
            <a:hueOff val="4910119"/>
            <a:satOff val="-461"/>
            <a:lumOff val="58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Program Coordinator</a:t>
          </a:r>
          <a:endParaRPr lang="en-US" sz="24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2285266" y="1466837"/>
        <a:ext cx="1700012" cy="1656986"/>
      </dsp:txXfrm>
    </dsp:sp>
    <dsp:sp modelId="{8E37E75C-8C15-4DD4-BEDE-FBBFDAB621D6}">
      <dsp:nvSpPr>
        <dsp:cNvPr id="0" name=""/>
        <dsp:cNvSpPr/>
      </dsp:nvSpPr>
      <dsp:spPr>
        <a:xfrm>
          <a:off x="4388134" y="1377198"/>
          <a:ext cx="1879290" cy="1836264"/>
        </a:xfrm>
        <a:prstGeom prst="roundRect">
          <a:avLst/>
        </a:prstGeom>
        <a:solidFill>
          <a:schemeClr val="accent4">
            <a:hueOff val="9820237"/>
            <a:satOff val="-922"/>
            <a:lumOff val="117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Director</a:t>
          </a:r>
          <a:endParaRPr lang="en-US" sz="24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4477773" y="1466837"/>
        <a:ext cx="1700012" cy="1656986"/>
      </dsp:txXfrm>
    </dsp:sp>
    <dsp:sp modelId="{F78945DF-8473-450B-B297-67492393BF54}">
      <dsp:nvSpPr>
        <dsp:cNvPr id="0" name=""/>
        <dsp:cNvSpPr/>
      </dsp:nvSpPr>
      <dsp:spPr>
        <a:xfrm>
          <a:off x="6580640" y="1377198"/>
          <a:ext cx="1879290" cy="1836264"/>
        </a:xfrm>
        <a:prstGeom prst="roundRect">
          <a:avLst/>
        </a:prstGeom>
        <a:solidFill>
          <a:schemeClr val="accent4">
            <a:hueOff val="14730356"/>
            <a:satOff val="-1384"/>
            <a:lumOff val="1764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Associate Dean</a:t>
          </a:r>
          <a:endParaRPr lang="en-US" sz="24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6670279" y="1466837"/>
        <a:ext cx="1700012" cy="1656986"/>
      </dsp:txXfrm>
    </dsp:sp>
    <dsp:sp modelId="{D21161A3-B53A-4CA6-AD27-FC69A2781B35}">
      <dsp:nvSpPr>
        <dsp:cNvPr id="0" name=""/>
        <dsp:cNvSpPr/>
      </dsp:nvSpPr>
      <dsp:spPr>
        <a:xfrm>
          <a:off x="8773146" y="1377198"/>
          <a:ext cx="1879290" cy="1836264"/>
        </a:xfrm>
        <a:prstGeom prst="roundRect">
          <a:avLst/>
        </a:prstGeom>
        <a:solidFill>
          <a:schemeClr val="accent4">
            <a:hueOff val="19640475"/>
            <a:satOff val="-1845"/>
            <a:lumOff val="235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AVP of several </a:t>
          </a:r>
          <a:r>
            <a:rPr lang="en-US" sz="2400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areas</a:t>
          </a:r>
          <a:endParaRPr lang="en-US" sz="24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8862785" y="1466837"/>
        <a:ext cx="1700012" cy="16569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7E65E3-0548-40DC-9844-779A9DF91515}">
      <dsp:nvSpPr>
        <dsp:cNvPr id="0" name=""/>
        <dsp:cNvSpPr/>
      </dsp:nvSpPr>
      <dsp:spPr>
        <a:xfrm>
          <a:off x="609421" y="0"/>
          <a:ext cx="3047625" cy="2919978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MICRO</a:t>
          </a:r>
          <a:endParaRPr lang="en-US" sz="4000" b="1" kern="1200" dirty="0"/>
        </a:p>
      </dsp:txBody>
      <dsp:txXfrm>
        <a:off x="1055735" y="427621"/>
        <a:ext cx="2154997" cy="2064736"/>
      </dsp:txXfrm>
    </dsp:sp>
    <dsp:sp modelId="{3DA2E743-715B-4E38-81DD-4829776D512C}">
      <dsp:nvSpPr>
        <dsp:cNvPr id="0" name=""/>
        <dsp:cNvSpPr/>
      </dsp:nvSpPr>
      <dsp:spPr>
        <a:xfrm>
          <a:off x="2230379" y="1947463"/>
          <a:ext cx="2920020" cy="2919978"/>
        </a:xfrm>
        <a:prstGeom prst="ellipse">
          <a:avLst/>
        </a:prstGeom>
        <a:solidFill>
          <a:srgbClr val="7030A0">
            <a:alpha val="50000"/>
          </a:srgb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MESO</a:t>
          </a:r>
          <a:endParaRPr lang="en-US" sz="4000" b="1" kern="1200" dirty="0"/>
        </a:p>
      </dsp:txBody>
      <dsp:txXfrm>
        <a:off x="2658006" y="2375084"/>
        <a:ext cx="2064766" cy="2064736"/>
      </dsp:txXfrm>
    </dsp:sp>
    <dsp:sp modelId="{648B3A9B-7C54-4C2C-8076-92833C93C71D}">
      <dsp:nvSpPr>
        <dsp:cNvPr id="0" name=""/>
        <dsp:cNvSpPr/>
      </dsp:nvSpPr>
      <dsp:spPr>
        <a:xfrm>
          <a:off x="3731562" y="0"/>
          <a:ext cx="2920020" cy="291997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/>
            <a:t>MACRO</a:t>
          </a:r>
          <a:endParaRPr lang="en-US" sz="4000" b="1" kern="1200" dirty="0"/>
        </a:p>
      </dsp:txBody>
      <dsp:txXfrm>
        <a:off x="4159189" y="427621"/>
        <a:ext cx="2064766" cy="2064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E3E5C-2C7B-4F7E-8D25-32FF4C641A18}" type="datetimeFigureOut">
              <a:rPr lang="en-US" smtClean="0"/>
              <a:t>6/17/2018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9249C-602D-41BA-9E0F-B80218098A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242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&gt;&gt;  https://www.polleverywhere.com/free_text_polls/af7ZHcr1h3qrEK1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249C-602D-41BA-9E0F-B80218098A4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598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249C-602D-41BA-9E0F-B80218098A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63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>Embarrassing over-communication</a:t>
            </a:r>
          </a:p>
          <a:p>
            <a:r>
              <a:rPr lang="en-US" sz="1200" dirty="0" smtClean="0"/>
              <a:t>Repeat self to point of almost feeling hung up.</a:t>
            </a:r>
          </a:p>
          <a:p>
            <a:r>
              <a:rPr lang="en-US" sz="1200" dirty="0" smtClean="0"/>
              <a:t>Delegate </a:t>
            </a:r>
            <a:r>
              <a:rPr lang="en-US" sz="1200" dirty="0" err="1" smtClean="0"/>
              <a:t>Delegate</a:t>
            </a:r>
            <a:r>
              <a:rPr lang="en-US" sz="1200" dirty="0" smtClean="0"/>
              <a:t>: always be thinking about how to take one’s self off the critical path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249C-602D-41BA-9E0F-B80218098A4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423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levels of management .. Skills needed and </a:t>
            </a:r>
            <a:r>
              <a:rPr lang="en-US" dirty="0" err="1" smtClean="0"/>
              <a:t>eectation</a:t>
            </a:r>
            <a:r>
              <a:rPr lang="en-US" dirty="0" smtClean="0"/>
              <a:t> </a:t>
            </a:r>
            <a:r>
              <a:rPr lang="en-US" dirty="0" err="1" smtClean="0"/>
              <a:t>hekd</a:t>
            </a:r>
            <a:r>
              <a:rPr lang="en-US" dirty="0" smtClean="0"/>
              <a:t> CANGES as level changes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249C-602D-41BA-9E0F-B80218098A4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990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hyperlink" Target="https://www.polleverywhere.com/profile/coverage_area" TargetMode="External"/><Relationship Id="rId5" Type="http://schemas.openxmlformats.org/officeDocument/2006/relationships/hyperlink" Target="https://www.polleverywhere.com/profile/edit" TargetMode="External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Leveling </a:t>
            </a:r>
            <a:r>
              <a:rPr lang="en-US" dirty="0" smtClean="0"/>
              <a:t>up:</a:t>
            </a:r>
            <a:r>
              <a:rPr lang="en-US" sz="4800" dirty="0" smtClean="0"/>
              <a:t> </a:t>
            </a:r>
            <a:r>
              <a:rPr lang="en-US" sz="4800" dirty="0"/>
              <a:t>Navigating the Leadership Pipeline</a:t>
            </a:r>
            <a:r>
              <a:rPr lang="en-US" sz="4800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JJ Larson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Associate Director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Student Services for Health &amp; Wellbeing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Richland College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490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</a:t>
            </a:r>
            <a:r>
              <a:rPr lang="en-US" dirty="0" smtClean="0"/>
              <a:t>Management </a:t>
            </a:r>
            <a:r>
              <a:rPr lang="en-US" dirty="0" smtClean="0"/>
              <a:t>SKILLSET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3447" y="2438399"/>
            <a:ext cx="8859576" cy="335280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Interpersonal</a:t>
            </a:r>
          </a:p>
          <a:p>
            <a:r>
              <a:rPr lang="en-US" sz="3600" dirty="0" smtClean="0"/>
              <a:t>Operational</a:t>
            </a:r>
          </a:p>
          <a:p>
            <a:r>
              <a:rPr lang="en-US" sz="3600" dirty="0" smtClean="0"/>
              <a:t>Financial</a:t>
            </a:r>
          </a:p>
          <a:p>
            <a:r>
              <a:rPr lang="en-US" sz="3600" dirty="0" smtClean="0"/>
              <a:t>Human Resources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12023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</a:t>
            </a:r>
            <a:r>
              <a:rPr lang="en-US" dirty="0" smtClean="0"/>
              <a:t>S</a:t>
            </a:r>
            <a:r>
              <a:rPr lang="en-US" dirty="0" smtClean="0"/>
              <a:t>killset: Interpersonal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438399"/>
            <a:ext cx="10018713" cy="3646517"/>
          </a:xfrm>
        </p:spPr>
        <p:txBody>
          <a:bodyPr numCol="2">
            <a:noAutofit/>
          </a:bodyPr>
          <a:lstStyle/>
          <a:p>
            <a:pPr marL="1379538" lvl="5" indent="-415925">
              <a:buFont typeface="Wingdings" panose="05000000000000000000" pitchFamily="2" charset="2"/>
              <a:buChar char="§"/>
            </a:pPr>
            <a:r>
              <a:rPr lang="en-US" sz="3600" dirty="0" smtClean="0"/>
              <a:t>Accountability </a:t>
            </a:r>
            <a:endParaRPr lang="en-US" sz="3600" dirty="0"/>
          </a:p>
          <a:p>
            <a:pPr marL="1379538" lvl="5" indent="-415925">
              <a:buFont typeface="Wingdings" panose="05000000000000000000" pitchFamily="2" charset="2"/>
              <a:buChar char="§"/>
            </a:pPr>
            <a:r>
              <a:rPr lang="en-US" sz="3600" dirty="0"/>
              <a:t>Advocacy </a:t>
            </a:r>
            <a:endParaRPr lang="en-US" sz="3600" dirty="0" smtClean="0"/>
          </a:p>
          <a:p>
            <a:pPr marL="1379538" lvl="5" indent="-415925">
              <a:buFont typeface="Wingdings" panose="05000000000000000000" pitchFamily="2" charset="2"/>
              <a:buChar char="§"/>
            </a:pPr>
            <a:r>
              <a:rPr lang="en-US" sz="3600" dirty="0"/>
              <a:t> Accountability </a:t>
            </a:r>
          </a:p>
          <a:p>
            <a:pPr marL="1379538" lvl="5" indent="-415925">
              <a:buFont typeface="Wingdings" panose="05000000000000000000" pitchFamily="2" charset="2"/>
              <a:buChar char="§"/>
            </a:pPr>
            <a:r>
              <a:rPr lang="en-US" sz="3600" dirty="0" smtClean="0"/>
              <a:t>Communication </a:t>
            </a:r>
          </a:p>
          <a:p>
            <a:pPr marL="1379538" lvl="5" indent="-415925">
              <a:buFont typeface="Wingdings" panose="05000000000000000000" pitchFamily="2" charset="2"/>
              <a:buChar char="§"/>
            </a:pPr>
            <a:endParaRPr lang="en-US" sz="3600" dirty="0"/>
          </a:p>
          <a:p>
            <a:pPr marL="681038" lvl="5" indent="-331788">
              <a:buFont typeface="Wingdings" panose="05000000000000000000" pitchFamily="2" charset="2"/>
              <a:buChar char="§"/>
            </a:pPr>
            <a:r>
              <a:rPr lang="en-US" sz="3600" dirty="0"/>
              <a:t>Cultural Competency </a:t>
            </a:r>
          </a:p>
          <a:p>
            <a:pPr marL="681038" lvl="5" indent="-331788">
              <a:buFont typeface="Wingdings" panose="05000000000000000000" pitchFamily="2" charset="2"/>
              <a:buChar char="§"/>
            </a:pPr>
            <a:r>
              <a:rPr lang="en-US" sz="3600" dirty="0"/>
              <a:t>Education, Training </a:t>
            </a:r>
          </a:p>
          <a:p>
            <a:pPr marL="681038" lvl="5" indent="-331788">
              <a:buFont typeface="Wingdings" panose="05000000000000000000" pitchFamily="2" charset="2"/>
              <a:buChar char="§"/>
            </a:pPr>
            <a:r>
              <a:rPr lang="en-US" sz="3600" dirty="0" smtClean="0"/>
              <a:t>Self-Development </a:t>
            </a: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084413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Skillset : Operational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438399"/>
            <a:ext cx="10018713" cy="3352801"/>
          </a:xfrm>
        </p:spPr>
        <p:txBody>
          <a:bodyPr>
            <a:noAutofit/>
          </a:bodyPr>
          <a:lstStyle/>
          <a:p>
            <a:r>
              <a:rPr lang="en-US" sz="3200" dirty="0"/>
              <a:t>Information Technology</a:t>
            </a:r>
          </a:p>
          <a:p>
            <a:r>
              <a:rPr lang="en-US" sz="3200" dirty="0"/>
              <a:t>Organizational Awareness and Practice: male &amp; female</a:t>
            </a:r>
          </a:p>
          <a:p>
            <a:r>
              <a:rPr lang="en-US" sz="3200" dirty="0"/>
              <a:t>Performance Improvement</a:t>
            </a:r>
          </a:p>
          <a:p>
            <a:r>
              <a:rPr lang="en-US" sz="3200" dirty="0"/>
              <a:t>Professionalism and Ethics</a:t>
            </a:r>
          </a:p>
          <a:p>
            <a:r>
              <a:rPr lang="en-US" sz="3200" dirty="0"/>
              <a:t>Understanding Consumers </a:t>
            </a:r>
            <a:r>
              <a:rPr lang="en-US" sz="3200" dirty="0" smtClean="0"/>
              <a:t>and Supports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792599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 Skillset : Financial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9293" y="2283416"/>
            <a:ext cx="10018713" cy="2687595"/>
          </a:xfrm>
        </p:spPr>
        <p:txBody>
          <a:bodyPr>
            <a:normAutofit/>
          </a:bodyPr>
          <a:lstStyle/>
          <a:p>
            <a:r>
              <a:rPr lang="en-US" sz="3600" dirty="0"/>
              <a:t>Financial </a:t>
            </a:r>
            <a:r>
              <a:rPr lang="en-US" sz="3600" dirty="0" smtClean="0"/>
              <a:t>Skills &amp; Budget Management </a:t>
            </a:r>
            <a:r>
              <a:rPr lang="en-US" sz="3600" dirty="0"/>
              <a:t>	</a:t>
            </a:r>
          </a:p>
          <a:p>
            <a:r>
              <a:rPr lang="en-US" sz="3600" dirty="0" smtClean="0"/>
              <a:t>Standards </a:t>
            </a:r>
            <a:r>
              <a:rPr lang="en-US" sz="3600" dirty="0"/>
              <a:t>and Regulations 	</a:t>
            </a:r>
          </a:p>
        </p:txBody>
      </p:sp>
    </p:spTree>
    <p:extLst>
      <p:ext uri="{BB962C8B-B14F-4D97-AF65-F5344CB8AC3E}">
        <p14:creationId xmlns:p14="http://schemas.microsoft.com/office/powerpoint/2010/main" val="4047200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185913" cy="1752599"/>
          </a:xfrm>
        </p:spPr>
        <p:txBody>
          <a:bodyPr/>
          <a:lstStyle/>
          <a:p>
            <a:r>
              <a:rPr lang="en-US" dirty="0"/>
              <a:t>Management </a:t>
            </a:r>
            <a:r>
              <a:rPr lang="en-US" dirty="0" smtClean="0"/>
              <a:t>Skillset: </a:t>
            </a:r>
            <a:r>
              <a:rPr lang="en-US" dirty="0"/>
              <a:t>Human Resources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438399"/>
            <a:ext cx="10018713" cy="249936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Recruitment, Training, Retention</a:t>
            </a:r>
          </a:p>
          <a:p>
            <a:r>
              <a:rPr lang="en-US" sz="3600" dirty="0" smtClean="0"/>
              <a:t>Performance Management </a:t>
            </a:r>
          </a:p>
          <a:p>
            <a:r>
              <a:rPr lang="en-US" sz="3600" dirty="0" smtClean="0"/>
              <a:t>Leveraging Collaboration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82528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1908" y="2001980"/>
            <a:ext cx="8930747" cy="2110382"/>
          </a:xfrm>
        </p:spPr>
        <p:txBody>
          <a:bodyPr/>
          <a:lstStyle/>
          <a:p>
            <a:pPr algn="l"/>
            <a:r>
              <a:rPr lang="en-US" dirty="0" smtClean="0"/>
              <a:t>Building a road map </a:t>
            </a:r>
            <a:r>
              <a:rPr lang="en-US" dirty="0" smtClean="0"/>
              <a:t>to get </a:t>
            </a:r>
            <a:r>
              <a:rPr lang="en-US" dirty="0" smtClean="0"/>
              <a:t>skills means also understanding scope of </a:t>
            </a:r>
            <a:r>
              <a:rPr lang="en-US" dirty="0" smtClean="0"/>
              <a:t>those </a:t>
            </a:r>
            <a:r>
              <a:rPr lang="en-US" dirty="0" smtClean="0"/>
              <a:t>skills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118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15908239"/>
              </p:ext>
            </p:extLst>
          </p:nvPr>
        </p:nvGraphicFramePr>
        <p:xfrm>
          <a:off x="3455274" y="1004105"/>
          <a:ext cx="7315200" cy="4867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04554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683" y="1864566"/>
            <a:ext cx="8930747" cy="2110382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/>
              <a:t>Leadership </a:t>
            </a:r>
            <a:r>
              <a:rPr lang="en-US" dirty="0" smtClean="0"/>
              <a:t>Pipeline is the intersection of the changes </a:t>
            </a:r>
            <a:r>
              <a:rPr lang="en-US" dirty="0" smtClean="0"/>
              <a:t>that </a:t>
            </a:r>
            <a:r>
              <a:rPr lang="en-US" dirty="0" smtClean="0"/>
              <a:t>move you to the next level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Lets go back to </a:t>
            </a:r>
            <a:r>
              <a:rPr lang="en-US" dirty="0" err="1" smtClean="0"/>
              <a:t>cp</a:t>
            </a:r>
            <a:r>
              <a:rPr lang="en-US" dirty="0" smtClean="0"/>
              <a:t> lists</a:t>
            </a:r>
            <a:r>
              <a:rPr lang="en-US" dirty="0" smtClean="0"/>
              <a:t>..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3508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300" dirty="0"/>
              <a:t>I</a:t>
            </a:r>
            <a:r>
              <a:rPr lang="en-US" spc="300" dirty="0" smtClean="0"/>
              <a:t>ntersection </a:t>
            </a:r>
            <a:r>
              <a:rPr lang="en-US" spc="300" dirty="0" smtClean="0"/>
              <a:t>of </a:t>
            </a:r>
            <a:r>
              <a:rPr lang="en-US" spc="300" dirty="0" smtClean="0"/>
              <a:t>Skills</a:t>
            </a:r>
            <a:endParaRPr lang="en-US" spc="300" dirty="0"/>
          </a:p>
        </p:txBody>
      </p:sp>
      <p:pic>
        <p:nvPicPr>
          <p:cNvPr id="2050" name="Picture 2" descr="Image result for depth and breadth leadership workshe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792" y="2651932"/>
            <a:ext cx="3333750" cy="343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328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difficult change for managers to make at Passage One involves values. Specifically, they need to learn to value managerial work rather than just tolerate it.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284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297" y="2098610"/>
            <a:ext cx="10638389" cy="1633635"/>
          </a:xfrm>
        </p:spPr>
        <p:txBody>
          <a:bodyPr>
            <a:noAutofit/>
          </a:bodyPr>
          <a:lstStyle/>
          <a:p>
            <a:r>
              <a:rPr lang="en-US" sz="4800" dirty="0" smtClean="0"/>
              <a:t>Think of a favorite supervisor…</a:t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What </a:t>
            </a:r>
            <a:r>
              <a:rPr lang="en-US" sz="4800" dirty="0" smtClean="0"/>
              <a:t>did you admire most about them?</a:t>
            </a:r>
            <a:endParaRPr lang="en-US" sz="4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E9EFF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7935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Lucida Grande"/>
              </a:rPr>
              <a:t>Text messaging</a:t>
            </a:r>
            <a:endParaRPr kumimoji="0" lang="en-US" alt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Lucida Grande"/>
              </a:rPr>
              <a:t>Presenter session: Audience texts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3C749E"/>
                </a:solidFill>
                <a:effectLst/>
                <a:latin typeface="Lucida Grande"/>
                <a:hlinkClick r:id="rId5"/>
              </a:rPr>
              <a:t>JJLARSON893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Lucida Grande"/>
              </a:rPr>
              <a:t> to 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3C749E"/>
                </a:solidFill>
                <a:effectLst/>
                <a:latin typeface="Lucida Grande"/>
                <a:hlinkClick r:id="rId6"/>
              </a:rPr>
              <a:t>22333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Lucida Grande"/>
              </a:rPr>
              <a:t> to join the session, then they text a response.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32" name="HTMLOption1" r:id="rId2" imgW="257040" imgH="304920"/>
        </mc:Choice>
        <mc:Fallback>
          <p:control name="HTMLOption1" r:id="rId2" imgW="257040" imgH="304920">
            <p:pic>
              <p:nvPicPr>
                <p:cNvPr id="5" name="HTMLOption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1371600" cy="304800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596119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Putting Breadth &amp; Depth </a:t>
            </a:r>
            <a:r>
              <a:rPr lang="en-US" dirty="0" smtClean="0"/>
              <a:t>into </a:t>
            </a:r>
            <a:r>
              <a:rPr lang="en-US" dirty="0" smtClean="0"/>
              <a:t>context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3571" y="2666999"/>
            <a:ext cx="8909452" cy="3124201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TECHNOLOGY</a:t>
            </a:r>
            <a:endParaRPr lang="en-US" sz="4000" dirty="0" smtClean="0"/>
          </a:p>
          <a:p>
            <a:endParaRPr lang="en-US" sz="4000" dirty="0"/>
          </a:p>
          <a:p>
            <a:r>
              <a:rPr lang="en-US" sz="4000" dirty="0" smtClean="0"/>
              <a:t>BUDGET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2672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</a:t>
            </a:r>
            <a:r>
              <a:rPr lang="en-US" dirty="0" smtClean="0"/>
              <a:t>level </a:t>
            </a:r>
            <a:r>
              <a:rPr lang="en-US" dirty="0" smtClean="0"/>
              <a:t>up  learn how </a:t>
            </a:r>
            <a:r>
              <a:rPr lang="en-US" dirty="0" smtClean="0"/>
              <a:t>other </a:t>
            </a:r>
            <a:r>
              <a:rPr lang="en-US" dirty="0" smtClean="0"/>
              <a:t>areas work to get  view out of your channel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3939" y="2301239"/>
            <a:ext cx="10018713" cy="312420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What are ways to gain breadth and depth needed?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67916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176251"/>
          </a:xfrm>
        </p:spPr>
        <p:txBody>
          <a:bodyPr/>
          <a:lstStyle/>
          <a:p>
            <a:r>
              <a:rPr lang="en-US" dirty="0" smtClean="0"/>
              <a:t>Examples: How to Build B&amp;D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3446" y="1594657"/>
            <a:ext cx="10018713" cy="52633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Breadth</a:t>
            </a:r>
          </a:p>
          <a:p>
            <a:r>
              <a:rPr lang="en-US" sz="2800" dirty="0" smtClean="0"/>
              <a:t>Lead a project</a:t>
            </a:r>
          </a:p>
          <a:p>
            <a:r>
              <a:rPr lang="en-US" sz="2800" dirty="0" smtClean="0"/>
              <a:t>Train, teach, coach, mentor</a:t>
            </a:r>
          </a:p>
          <a:p>
            <a:pPr marL="0" indent="0">
              <a:buNone/>
            </a:pPr>
            <a:r>
              <a:rPr lang="en-US" sz="2800" dirty="0" smtClean="0"/>
              <a:t>Depth</a:t>
            </a:r>
          </a:p>
          <a:p>
            <a:r>
              <a:rPr lang="en-US" sz="2800" dirty="0" smtClean="0"/>
              <a:t>Increase conflict management skills: having crucial conversations</a:t>
            </a:r>
          </a:p>
          <a:p>
            <a:r>
              <a:rPr lang="en-US" sz="2800" dirty="0" smtClean="0"/>
              <a:t>Budget development – for project or expenditure justification</a:t>
            </a:r>
          </a:p>
        </p:txBody>
      </p:sp>
    </p:spTree>
    <p:extLst>
      <p:ext uri="{BB962C8B-B14F-4D97-AF65-F5344CB8AC3E}">
        <p14:creationId xmlns:p14="http://schemas.microsoft.com/office/powerpoint/2010/main" val="1645538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SHEET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Where are you </a:t>
            </a:r>
            <a:r>
              <a:rPr lang="en-US" sz="3600" i="1" dirty="0" smtClean="0"/>
              <a:t>versus</a:t>
            </a:r>
            <a:r>
              <a:rPr lang="en-US" sz="3600" dirty="0" smtClean="0"/>
              <a:t> where you want to </a:t>
            </a:r>
            <a:r>
              <a:rPr lang="en-US" sz="3600" dirty="0" smtClean="0"/>
              <a:t>go?</a:t>
            </a:r>
            <a:endParaRPr lang="en-US" sz="3600" dirty="0" smtClean="0"/>
          </a:p>
          <a:p>
            <a:r>
              <a:rPr lang="en-US" sz="3600" dirty="0" smtClean="0"/>
              <a:t>What </a:t>
            </a:r>
            <a:r>
              <a:rPr lang="en-US" sz="3600" dirty="0" smtClean="0"/>
              <a:t>skills </a:t>
            </a:r>
            <a:r>
              <a:rPr lang="en-US" sz="3600" dirty="0" smtClean="0"/>
              <a:t>do you </a:t>
            </a:r>
            <a:r>
              <a:rPr lang="en-US" sz="3600" dirty="0" smtClean="0"/>
              <a:t>need </a:t>
            </a:r>
            <a:r>
              <a:rPr lang="en-US" sz="3600" dirty="0" smtClean="0"/>
              <a:t>for that </a:t>
            </a:r>
            <a:r>
              <a:rPr lang="en-US" sz="3600" dirty="0" smtClean="0"/>
              <a:t>change?</a:t>
            </a:r>
            <a:endParaRPr lang="en-US" sz="3600" dirty="0" smtClean="0"/>
          </a:p>
          <a:p>
            <a:r>
              <a:rPr lang="en-US" sz="3600" dirty="0" smtClean="0"/>
              <a:t>Where do you need to </a:t>
            </a:r>
            <a:r>
              <a:rPr lang="en-US" sz="3600" dirty="0" smtClean="0"/>
              <a:t>target </a:t>
            </a:r>
            <a:r>
              <a:rPr lang="en-US" sz="3600" dirty="0" smtClean="0"/>
              <a:t>your </a:t>
            </a:r>
            <a:r>
              <a:rPr lang="en-US" sz="3600" dirty="0" smtClean="0"/>
              <a:t>professorial growth?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20763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56110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3074" name="Picture 2" descr="Image result for leadership pipeline workshee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103" y="1629295"/>
            <a:ext cx="6342611" cy="422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130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Leveling</a:t>
            </a:r>
            <a:r>
              <a:rPr lang="en-US" dirty="0" smtClean="0"/>
              <a:t> </a:t>
            </a:r>
            <a:r>
              <a:rPr lang="en-US" dirty="0"/>
              <a:t>U</a:t>
            </a:r>
            <a:r>
              <a:rPr lang="en-US" dirty="0" smtClean="0"/>
              <a:t>p </a:t>
            </a:r>
            <a:r>
              <a:rPr lang="en-US" dirty="0" smtClean="0"/>
              <a:t>is </a:t>
            </a:r>
            <a:r>
              <a:rPr lang="en-US" dirty="0" smtClean="0"/>
              <a:t>the Journey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3287" y="2032518"/>
            <a:ext cx="10018713" cy="312420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From </a:t>
            </a:r>
            <a:r>
              <a:rPr lang="en-US" sz="3600" dirty="0" smtClean="0"/>
              <a:t>individual contributor</a:t>
            </a:r>
            <a:endParaRPr lang="en-US" sz="3600" dirty="0" smtClean="0"/>
          </a:p>
          <a:p>
            <a:r>
              <a:rPr lang="en-US" sz="3600" dirty="0" smtClean="0"/>
              <a:t>To manager </a:t>
            </a:r>
          </a:p>
          <a:p>
            <a:r>
              <a:rPr lang="en-US" sz="3600" dirty="0" smtClean="0"/>
              <a:t>To </a:t>
            </a:r>
            <a:r>
              <a:rPr lang="en-US" sz="3600" dirty="0" smtClean="0"/>
              <a:t>manager </a:t>
            </a:r>
            <a:r>
              <a:rPr lang="en-US" sz="3600" dirty="0" smtClean="0"/>
              <a:t>of managers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21871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Each </a:t>
            </a:r>
            <a:r>
              <a:rPr lang="en-US" dirty="0" smtClean="0"/>
              <a:t>intersection </a:t>
            </a:r>
            <a:r>
              <a:rPr lang="en-US" dirty="0" smtClean="0"/>
              <a:t>requires </a:t>
            </a:r>
            <a:r>
              <a:rPr lang="en-US" dirty="0" smtClean="0"/>
              <a:t>different interactions based </a:t>
            </a:r>
            <a:r>
              <a:rPr lang="en-US" dirty="0" smtClean="0"/>
              <a:t>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3287" y="2293775"/>
            <a:ext cx="10018713" cy="312420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Different </a:t>
            </a:r>
            <a:r>
              <a:rPr lang="en-US" sz="3600" dirty="0" smtClean="0"/>
              <a:t>thinking</a:t>
            </a:r>
            <a:endParaRPr lang="en-US" sz="3600" dirty="0" smtClean="0"/>
          </a:p>
          <a:p>
            <a:r>
              <a:rPr lang="en-US" sz="3600" dirty="0" smtClean="0"/>
              <a:t>Different feeling</a:t>
            </a:r>
          </a:p>
          <a:p>
            <a:r>
              <a:rPr lang="en-US" sz="3600" dirty="0" smtClean="0"/>
              <a:t>Different behavior</a:t>
            </a:r>
            <a:endParaRPr lang="en-US" sz="3600" dirty="0" smtClean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8675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313" y="277774"/>
            <a:ext cx="7560050" cy="595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65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09" y="293178"/>
            <a:ext cx="10018713" cy="1516961"/>
          </a:xfrm>
        </p:spPr>
        <p:txBody>
          <a:bodyPr/>
          <a:lstStyle/>
          <a:p>
            <a:r>
              <a:rPr lang="en-US" dirty="0" smtClean="0"/>
              <a:t>In student affairs the journey might look like..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213788"/>
              </p:ext>
            </p:extLst>
          </p:nvPr>
        </p:nvGraphicFramePr>
        <p:xfrm>
          <a:off x="1324947" y="1399593"/>
          <a:ext cx="10655559" cy="459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0716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Making the Journey</a:t>
            </a:r>
            <a:br>
              <a:rPr lang="en-US" sz="4400" dirty="0" smtClean="0"/>
            </a:br>
            <a:r>
              <a:rPr lang="en-US" sz="4400" dirty="0" smtClean="0"/>
              <a:t>MINDSET      SKILLSET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8245" y="2256452"/>
            <a:ext cx="10018713" cy="3124201"/>
          </a:xfrm>
        </p:spPr>
        <p:txBody>
          <a:bodyPr>
            <a:normAutofit/>
          </a:bodyPr>
          <a:lstStyle/>
          <a:p>
            <a:r>
              <a:rPr lang="en-US" sz="4000" dirty="0"/>
              <a:t>W</a:t>
            </a:r>
            <a:r>
              <a:rPr lang="en-US" sz="4000" dirty="0" smtClean="0"/>
              <a:t>hat …..… is </a:t>
            </a:r>
            <a:r>
              <a:rPr lang="en-US" sz="4000" dirty="0" smtClean="0"/>
              <a:t>needed to move from </a:t>
            </a:r>
            <a:r>
              <a:rPr lang="en-US" sz="4000" dirty="0" smtClean="0"/>
              <a:t>X to Y?</a:t>
            </a:r>
          </a:p>
        </p:txBody>
      </p:sp>
    </p:spTree>
    <p:extLst>
      <p:ext uri="{BB962C8B-B14F-4D97-AF65-F5344CB8AC3E}">
        <p14:creationId xmlns:p14="http://schemas.microsoft.com/office/powerpoint/2010/main" val="3530613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771041"/>
          </a:xfrm>
        </p:spPr>
        <p:txBody>
          <a:bodyPr>
            <a:noAutofit/>
          </a:bodyPr>
          <a:lstStyle/>
          <a:p>
            <a:r>
              <a:rPr lang="en-US" sz="4800" dirty="0" smtClean="0"/>
              <a:t>Level Up Your MINDSET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595" y="3368767"/>
            <a:ext cx="10309900" cy="2450141"/>
          </a:xfrm>
        </p:spPr>
        <p:txBody>
          <a:bodyPr>
            <a:noAutofit/>
          </a:bodyPr>
          <a:lstStyle/>
          <a:p>
            <a:r>
              <a:rPr lang="en-US" sz="3200" dirty="0" smtClean="0"/>
              <a:t>Take </a:t>
            </a:r>
            <a:r>
              <a:rPr lang="en-US" sz="3200" dirty="0"/>
              <a:t>in the view from an employee </a:t>
            </a:r>
            <a:r>
              <a:rPr lang="en-US" sz="3200" dirty="0" smtClean="0"/>
              <a:t>perspective: what do they see</a:t>
            </a:r>
          </a:p>
          <a:p>
            <a:r>
              <a:rPr lang="en-US" sz="3200" dirty="0" smtClean="0"/>
              <a:t>Stop </a:t>
            </a:r>
            <a:r>
              <a:rPr lang="en-US" sz="3200" dirty="0"/>
              <a:t>being a solutions </a:t>
            </a:r>
            <a:r>
              <a:rPr lang="en-US" sz="3200" dirty="0" smtClean="0"/>
              <a:t>provider: growth vs fix </a:t>
            </a:r>
          </a:p>
          <a:p>
            <a:r>
              <a:rPr lang="en-US" sz="3200" dirty="0" smtClean="0"/>
              <a:t>Shift </a:t>
            </a:r>
            <a:r>
              <a:rPr lang="en-US" sz="3200" dirty="0"/>
              <a:t>to a constructive </a:t>
            </a:r>
            <a:r>
              <a:rPr lang="en-US" sz="3200" dirty="0" smtClean="0"/>
              <a:t>tone: </a:t>
            </a:r>
            <a:r>
              <a:rPr lang="en-US" sz="3200" dirty="0"/>
              <a:t>how are you heard</a:t>
            </a:r>
          </a:p>
          <a:p>
            <a:r>
              <a:rPr lang="en-US" sz="3200" dirty="0" smtClean="0"/>
              <a:t>Be </a:t>
            </a:r>
            <a:r>
              <a:rPr lang="en-US" sz="3200" dirty="0"/>
              <a:t>the leader employees want to </a:t>
            </a:r>
            <a:r>
              <a:rPr lang="en-US" sz="3200" dirty="0" smtClean="0"/>
              <a:t>follow: what you say &amp; do = trust level</a:t>
            </a:r>
            <a:endParaRPr lang="en-US" sz="3200" dirty="0"/>
          </a:p>
          <a:p>
            <a:endParaRPr lang="en-US" sz="36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18429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1" y="1729048"/>
            <a:ext cx="10309900" cy="477150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Delegate </a:t>
            </a:r>
            <a:r>
              <a:rPr lang="en-US" sz="3200" dirty="0"/>
              <a:t>and </a:t>
            </a:r>
            <a:r>
              <a:rPr lang="en-US" sz="3200" dirty="0" smtClean="0"/>
              <a:t>divide: empower and value</a:t>
            </a:r>
          </a:p>
          <a:p>
            <a:r>
              <a:rPr lang="en-US" sz="3200" dirty="0" smtClean="0"/>
              <a:t> </a:t>
            </a:r>
            <a:r>
              <a:rPr lang="en-US" sz="3200" dirty="0"/>
              <a:t>Look to </a:t>
            </a:r>
            <a:r>
              <a:rPr lang="en-US" sz="3200" dirty="0" smtClean="0"/>
              <a:t>others: find a mentor</a:t>
            </a:r>
          </a:p>
          <a:p>
            <a:r>
              <a:rPr lang="en-US" sz="3200" dirty="0"/>
              <a:t>C</a:t>
            </a:r>
            <a:r>
              <a:rPr lang="en-US" sz="3200" dirty="0" smtClean="0"/>
              <a:t>hange </a:t>
            </a:r>
            <a:r>
              <a:rPr lang="en-US" sz="3200" dirty="0"/>
              <a:t>how you </a:t>
            </a:r>
            <a:r>
              <a:rPr lang="en-US" sz="3200" dirty="0" smtClean="0"/>
              <a:t>discipline/ manage conflict: listen, respect, flexibility</a:t>
            </a:r>
          </a:p>
          <a:p>
            <a:r>
              <a:rPr lang="en-US" sz="3200" dirty="0" smtClean="0"/>
              <a:t>Work </a:t>
            </a:r>
            <a:r>
              <a:rPr lang="en-US" sz="3200" dirty="0"/>
              <a:t>to inspire your team: improve </a:t>
            </a:r>
            <a:r>
              <a:rPr lang="en-US" sz="3200" i="1" dirty="0"/>
              <a:t>your</a:t>
            </a:r>
            <a:r>
              <a:rPr lang="en-US" sz="3200" dirty="0"/>
              <a:t> skills &amp; keep team in loop</a:t>
            </a:r>
          </a:p>
          <a:p>
            <a:endParaRPr lang="en-US" dirty="0"/>
          </a:p>
          <a:p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36711" y="838200"/>
            <a:ext cx="10018713" cy="77104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smtClean="0"/>
              <a:t>Level Up Your MINDSET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074774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629</TotalTime>
  <Words>481</Words>
  <Application>Microsoft Office PowerPoint</Application>
  <PresentationFormat>Widescreen</PresentationFormat>
  <Paragraphs>97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Arial Narrow</vt:lpstr>
      <vt:lpstr>Calibri</vt:lpstr>
      <vt:lpstr>Corbel</vt:lpstr>
      <vt:lpstr>Lucida Grande</vt:lpstr>
      <vt:lpstr>Wingdings</vt:lpstr>
      <vt:lpstr>Parallax</vt:lpstr>
      <vt:lpstr>Leveling up: Navigating the Leadership Pipeline </vt:lpstr>
      <vt:lpstr>Think of a favorite supervisor…  What did you admire most about them?</vt:lpstr>
      <vt:lpstr>Leveling Up is the Journey</vt:lpstr>
      <vt:lpstr>Each intersection requires different interactions based on</vt:lpstr>
      <vt:lpstr>PowerPoint Presentation</vt:lpstr>
      <vt:lpstr>In student affairs the journey might look like..</vt:lpstr>
      <vt:lpstr>Making the Journey MINDSET      SKILLSET</vt:lpstr>
      <vt:lpstr>Level Up Your MINDSET</vt:lpstr>
      <vt:lpstr>PowerPoint Presentation</vt:lpstr>
      <vt:lpstr>Essential Management SKILLSET</vt:lpstr>
      <vt:lpstr>Management Skillset: Interpersonal</vt:lpstr>
      <vt:lpstr>Management Skillset : Operational</vt:lpstr>
      <vt:lpstr>Management Skillset : Financial</vt:lpstr>
      <vt:lpstr>Management Skillset: Human Resources </vt:lpstr>
      <vt:lpstr>Building a road map to get skills means also understanding scope of those skills</vt:lpstr>
      <vt:lpstr>PowerPoint Presentation</vt:lpstr>
      <vt:lpstr>The Leadership Pipeline is the intersection of the changes that move you to the next level</vt:lpstr>
      <vt:lpstr>Intersection of Skills</vt:lpstr>
      <vt:lpstr>PowerPoint Presentation</vt:lpstr>
      <vt:lpstr>Putting Breadth &amp; Depth into context</vt:lpstr>
      <vt:lpstr>To level up  learn how other areas work to get  view out of your channel</vt:lpstr>
      <vt:lpstr>Examples: How to Build B&amp;D</vt:lpstr>
      <vt:lpstr>PLANNING SHEET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Leveling up</dc:title>
  <dc:creator>JJ Larson</dc:creator>
  <cp:lastModifiedBy>JJ Larson</cp:lastModifiedBy>
  <cp:revision>24</cp:revision>
  <dcterms:created xsi:type="dcterms:W3CDTF">2018-06-16T16:11:57Z</dcterms:created>
  <dcterms:modified xsi:type="dcterms:W3CDTF">2018-06-18T05:34:03Z</dcterms:modified>
</cp:coreProperties>
</file>