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charts/chart22.xml" ContentType="application/vnd.openxmlformats-officedocument.drawingml.chart+xml"/>
  <Override PartName="/ppt/notesSlides/notesSlide29.xml" ContentType="application/vnd.openxmlformats-officedocument.presentationml.notesSlide+xml"/>
  <Override PartName="/ppt/charts/chart23.xml" ContentType="application/vnd.openxmlformats-officedocument.drawingml.chart+xml"/>
  <Override PartName="/ppt/notesSlides/notesSlide30.xml" ContentType="application/vnd.openxmlformats-officedocument.presentationml.notesSlide+xml"/>
  <Override PartName="/ppt/charts/chart24.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5.xml" ContentType="application/vnd.openxmlformats-officedocument.drawingml.chart+xml"/>
  <Override PartName="/ppt/theme/themeOverride5.xml" ContentType="application/vnd.openxmlformats-officedocument.themeOverr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6.xml" ContentType="application/vnd.openxmlformats-officedocument.drawingml.chart+xml"/>
  <Override PartName="/ppt/notesSlides/notesSlide39.xml" ContentType="application/vnd.openxmlformats-officedocument.presentationml.notesSlide+xml"/>
  <Override PartName="/ppt/charts/chart27.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8.xml" ContentType="application/vnd.openxmlformats-officedocument.drawingml.chart+xml"/>
  <Override PartName="/ppt/notesSlides/notesSlide42.xml" ContentType="application/vnd.openxmlformats-officedocument.presentationml.notesSlide+xml"/>
  <Override PartName="/ppt/charts/chart29.xml" ContentType="application/vnd.openxmlformats-officedocument.drawingml.chart+xml"/>
  <Override PartName="/ppt/notesSlides/notesSlide43.xml" ContentType="application/vnd.openxmlformats-officedocument.presentationml.notesSlide+xml"/>
  <Override PartName="/ppt/charts/chart30.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1.xml" ContentType="application/vnd.openxmlformats-officedocument.drawingml.chart+xml"/>
  <Override PartName="/ppt/notesSlides/notesSlide46.xml" ContentType="application/vnd.openxmlformats-officedocument.presentationml.notesSlide+xml"/>
  <Override PartName="/ppt/charts/chart32.xml" ContentType="application/vnd.openxmlformats-officedocument.drawingml.chart+xml"/>
  <Override PartName="/ppt/notesSlides/notesSlide47.xml" ContentType="application/vnd.openxmlformats-officedocument.presentationml.notesSlide+xml"/>
  <Override PartName="/ppt/charts/chart33.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Override PartName="/ppt/charts/style22.xml" ContentType="application/vnd.ms-office.chartstyle+xml"/>
  <Override PartName="/ppt/charts/colors22.xml" ContentType="application/vnd.ms-office.chartcolorstyle+xml"/>
  <Override PartName="/ppt/charts/style23.xml" ContentType="application/vnd.ms-office.chartstyle+xml"/>
  <Override PartName="/ppt/charts/colors23.xml" ContentType="application/vnd.ms-office.chartcolorstyle+xml"/>
  <Override PartName="/ppt/charts/style24.xml" ContentType="application/vnd.ms-office.chartstyle+xml"/>
  <Override PartName="/ppt/charts/colors24.xml" ContentType="application/vnd.ms-office.chartcolorstyle+xml"/>
  <Override PartName="/ppt/charts/style25.xml" ContentType="application/vnd.ms-office.chartstyle+xml"/>
  <Override PartName="/ppt/charts/colors25.xml" ContentType="application/vnd.ms-office.chartcolorstyle+xml"/>
  <Override PartName="/ppt/charts/style26.xml" ContentType="application/vnd.ms-office.chartstyle+xml"/>
  <Override PartName="/ppt/charts/colors26.xml" ContentType="application/vnd.ms-office.chartcolorstyle+xml"/>
  <Override PartName="/ppt/charts/style27.xml" ContentType="application/vnd.ms-office.chartstyle+xml"/>
  <Override PartName="/ppt/charts/colors27.xml" ContentType="application/vnd.ms-office.chartcolorstyle+xml"/>
  <Override PartName="/ppt/charts/style28.xml" ContentType="application/vnd.ms-office.chartstyle+xml"/>
  <Override PartName="/ppt/charts/colors28.xml" ContentType="application/vnd.ms-office.chartcolorstyle+xml"/>
  <Override PartName="/ppt/charts/style29.xml" ContentType="application/vnd.ms-office.chartstyle+xml"/>
  <Override PartName="/ppt/charts/colors29.xml" ContentType="application/vnd.ms-office.chartcolorstyle+xml"/>
  <Override PartName="/ppt/charts/style30.xml" ContentType="application/vnd.ms-office.chartstyle+xml"/>
  <Override PartName="/ppt/charts/colors30.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6" r:id="rId1"/>
  </p:sldMasterIdLst>
  <p:notesMasterIdLst>
    <p:notesMasterId r:id="rId54"/>
  </p:notesMasterIdLst>
  <p:sldIdLst>
    <p:sldId id="325" r:id="rId2"/>
    <p:sldId id="353" r:id="rId3"/>
    <p:sldId id="326" r:id="rId4"/>
    <p:sldId id="333" r:id="rId5"/>
    <p:sldId id="351" r:id="rId6"/>
    <p:sldId id="352" r:id="rId7"/>
    <p:sldId id="349" r:id="rId8"/>
    <p:sldId id="300" r:id="rId9"/>
    <p:sldId id="327" r:id="rId10"/>
    <p:sldId id="330" r:id="rId11"/>
    <p:sldId id="332" r:id="rId12"/>
    <p:sldId id="334" r:id="rId13"/>
    <p:sldId id="341" r:id="rId14"/>
    <p:sldId id="328" r:id="rId15"/>
    <p:sldId id="307" r:id="rId16"/>
    <p:sldId id="342" r:id="rId17"/>
    <p:sldId id="308" r:id="rId18"/>
    <p:sldId id="309" r:id="rId19"/>
    <p:sldId id="310" r:id="rId20"/>
    <p:sldId id="311" r:id="rId21"/>
    <p:sldId id="312" r:id="rId22"/>
    <p:sldId id="313" r:id="rId23"/>
    <p:sldId id="354" r:id="rId24"/>
    <p:sldId id="336" r:id="rId25"/>
    <p:sldId id="337" r:id="rId26"/>
    <p:sldId id="338" r:id="rId27"/>
    <p:sldId id="348" r:id="rId28"/>
    <p:sldId id="340" r:id="rId29"/>
    <p:sldId id="315" r:id="rId30"/>
    <p:sldId id="316" r:id="rId31"/>
    <p:sldId id="324" r:id="rId32"/>
    <p:sldId id="329" r:id="rId33"/>
    <p:sldId id="335" r:id="rId34"/>
    <p:sldId id="350" r:id="rId35"/>
    <p:sldId id="355" r:id="rId36"/>
    <p:sldId id="320" r:id="rId37"/>
    <p:sldId id="321" r:id="rId38"/>
    <p:sldId id="323" r:id="rId39"/>
    <p:sldId id="290" r:id="rId40"/>
    <p:sldId id="286" r:id="rId41"/>
    <p:sldId id="287" r:id="rId42"/>
    <p:sldId id="291" r:id="rId43"/>
    <p:sldId id="270" r:id="rId44"/>
    <p:sldId id="271" r:id="rId45"/>
    <p:sldId id="274" r:id="rId46"/>
    <p:sldId id="281" r:id="rId47"/>
    <p:sldId id="288" r:id="rId48"/>
    <p:sldId id="293" r:id="rId49"/>
    <p:sldId id="284" r:id="rId50"/>
    <p:sldId id="343" r:id="rId51"/>
    <p:sldId id="345" r:id="rId52"/>
    <p:sldId id="34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68223" autoAdjust="0"/>
  </p:normalViewPr>
  <p:slideViewPr>
    <p:cSldViewPr snapToGrid="0">
      <p:cViewPr varScale="1">
        <p:scale>
          <a:sx n="33" d="100"/>
          <a:sy n="33" d="100"/>
        </p:scale>
        <p:origin x="-1624"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7.xml"/><Relationship Id="rId3" Type="http://schemas.microsoft.com/office/2011/relationships/chartColorStyle" Target="colors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Style" Target="style8.xml"/><Relationship Id="rId3" Type="http://schemas.microsoft.com/office/2011/relationships/chartColorStyle" Target="colors8.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microsoft.com/office/2011/relationships/chartStyle" Target="style9.xml"/><Relationship Id="rId3" Type="http://schemas.microsoft.com/office/2011/relationships/chartColorStyle" Target="colors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microsoft.com/office/2011/relationships/chartStyle" Target="style10.xml"/><Relationship Id="rId3" Type="http://schemas.microsoft.com/office/2011/relationships/chartColorStyle" Target="colors10.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microsoft.com/office/2011/relationships/chartStyle" Target="style11.xml"/><Relationship Id="rId3" Type="http://schemas.microsoft.com/office/2011/relationships/chartColorStyle" Target="colors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microsoft.com/office/2011/relationships/chartStyle" Target="style12.xml"/><Relationship Id="rId3" Type="http://schemas.microsoft.com/office/2011/relationships/chartColorStyle" Target="colors1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microsoft.com/office/2011/relationships/chartStyle" Target="style13.xml"/><Relationship Id="rId3" Type="http://schemas.microsoft.com/office/2011/relationships/chartColorStyle" Target="colors1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microsoft.com/office/2011/relationships/chartStyle" Target="style14.xml"/><Relationship Id="rId3" Type="http://schemas.microsoft.com/office/2011/relationships/chartColorStyle" Target="colors1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7.xlsx"/><Relationship Id="rId2" Type="http://schemas.microsoft.com/office/2011/relationships/chartStyle" Target="style15.xml"/><Relationship Id="rId3" Type="http://schemas.microsoft.com/office/2011/relationships/chartColorStyle" Target="colors1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8.xlsx"/><Relationship Id="rId2" Type="http://schemas.microsoft.com/office/2011/relationships/chartStyle" Target="style16.xml"/><Relationship Id="rId3" Type="http://schemas.microsoft.com/office/2011/relationships/chartColorStyle" Target="colors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19.xlsx"/><Relationship Id="rId2" Type="http://schemas.microsoft.com/office/2011/relationships/chartStyle" Target="style17.xml"/><Relationship Id="rId3" Type="http://schemas.microsoft.com/office/2011/relationships/chartColorStyle" Target="colors1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0.xlsx"/><Relationship Id="rId2" Type="http://schemas.microsoft.com/office/2011/relationships/chartStyle" Target="style18.xml"/><Relationship Id="rId3" Type="http://schemas.microsoft.com/office/2011/relationships/chartColorStyle" Target="colors18.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1.xlsx"/><Relationship Id="rId2" Type="http://schemas.microsoft.com/office/2011/relationships/chartStyle" Target="style19.xml"/><Relationship Id="rId3" Type="http://schemas.microsoft.com/office/2011/relationships/chartColorStyle" Target="colors19.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2.xlsx"/><Relationship Id="rId2" Type="http://schemas.microsoft.com/office/2011/relationships/chartStyle" Target="style20.xml"/><Relationship Id="rId3" Type="http://schemas.microsoft.com/office/2011/relationships/chartColorStyle" Target="colors20.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3.xlsx"/><Relationship Id="rId2" Type="http://schemas.microsoft.com/office/2011/relationships/chartStyle" Target="style21.xml"/><Relationship Id="rId3" Type="http://schemas.microsoft.com/office/2011/relationships/chartColorStyle" Target="colors21.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Sheet24.xlsx"/><Relationship Id="rId2" Type="http://schemas.microsoft.com/office/2011/relationships/chartStyle" Target="style22.xml"/><Relationship Id="rId3" Type="http://schemas.microsoft.com/office/2011/relationships/chartColorStyle" Target="colors22.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Sheet25.xlsx"/><Relationship Id="rId2" Type="http://schemas.microsoft.com/office/2011/relationships/chartStyle" Target="style23.xml"/><Relationship Id="rId3" Type="http://schemas.microsoft.com/office/2011/relationships/chartColorStyle" Target="colors2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Sheet26.xlsx"/><Relationship Id="rId2" Type="http://schemas.microsoft.com/office/2011/relationships/chartStyle" Target="style24.xml"/><Relationship Id="rId3" Type="http://schemas.microsoft.com/office/2011/relationships/chartColorStyle" Target="colors2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Sheet27.xlsx"/><Relationship Id="rId2" Type="http://schemas.microsoft.com/office/2011/relationships/chartStyle" Target="style25.xml"/><Relationship Id="rId3" Type="http://schemas.microsoft.com/office/2011/relationships/chartColorStyle" Target="colors25.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Sheet28.xlsx"/><Relationship Id="rId2" Type="http://schemas.microsoft.com/office/2011/relationships/chartStyle" Target="style26.xml"/><Relationship Id="rId3" Type="http://schemas.microsoft.com/office/2011/relationships/chartColorStyle" Target="colors26.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Sheet29.xlsx"/><Relationship Id="rId2" Type="http://schemas.microsoft.com/office/2011/relationships/chartStyle" Target="style27.xml"/><Relationship Id="rId3" Type="http://schemas.microsoft.com/office/2011/relationships/chartColorStyle" Target="colors27.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Sheet30.xlsx"/><Relationship Id="rId2" Type="http://schemas.microsoft.com/office/2011/relationships/chartStyle" Target="style28.xml"/><Relationship Id="rId3" Type="http://schemas.microsoft.com/office/2011/relationships/chartColorStyle" Target="colors28.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Sheet31.xlsx"/><Relationship Id="rId2" Type="http://schemas.microsoft.com/office/2011/relationships/chartStyle" Target="style29.xml"/><Relationship Id="rId3" Type="http://schemas.microsoft.com/office/2011/relationships/chartColorStyle" Target="colors29.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Sheet32.xlsx"/><Relationship Id="rId2" Type="http://schemas.microsoft.com/office/2011/relationships/chartStyle" Target="style30.xml"/><Relationship Id="rId3" Type="http://schemas.microsoft.com/office/2011/relationships/chartColorStyle" Target="colors30.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2.xml"/><Relationship Id="rId3" Type="http://schemas.microsoft.com/office/2011/relationships/chartColorStyle" Target="colors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occgrad\Downloads\HEcma%202014%20(1).xlsx" TargetMode="External"/><Relationship Id="rId2" Type="http://schemas.microsoft.com/office/2011/relationships/chartStyle" Target="style3.xml"/><Relationship Id="rId3" Type="http://schemas.microsoft.com/office/2011/relationships/chartColorStyle" Target="colors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4.xml"/><Relationship Id="rId3" Type="http://schemas.microsoft.com/office/2011/relationships/chartColorStyle" Target="colors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5.xml"/><Relationship Id="rId3" Type="http://schemas.microsoft.com/office/2011/relationships/chartColorStyle" Target="colors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Style" Target="style6.xml"/><Relationship Id="rId3" Type="http://schemas.microsoft.com/office/2011/relationships/chartColorStyle" Target="colors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smtClean="0">
                <a:solidFill>
                  <a:schemeClr val="tx1"/>
                </a:solidFill>
              </a:rPr>
              <a:t>AVERAGE SALARY BASED ON JOB TITLE</a:t>
            </a:r>
            <a:endParaRPr lang="en-US" sz="2400" b="1"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Case/Care Manager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Non-Clinical</c:v>
                </c:pt>
                <c:pt idx="1">
                  <c:v>Clinical</c:v>
                </c:pt>
              </c:strCache>
            </c:strRef>
          </c:cat>
          <c:val>
            <c:numRef>
              <c:f>Sheet1!$B$2:$B$3</c:f>
              <c:numCache>
                <c:formatCode>General</c:formatCode>
                <c:ptCount val="2"/>
                <c:pt idx="0">
                  <c:v>66.5</c:v>
                </c:pt>
                <c:pt idx="1">
                  <c:v>56.25</c:v>
                </c:pt>
              </c:numCache>
            </c:numRef>
          </c:val>
        </c:ser>
        <c:ser>
          <c:idx val="1"/>
          <c:order val="1"/>
          <c:tx>
            <c:strRef>
              <c:f>Sheet1!$C$1</c:f>
              <c:strCache>
                <c:ptCount val="1"/>
                <c:pt idx="0">
                  <c:v>Student Support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Non-Clinical</c:v>
                </c:pt>
                <c:pt idx="1">
                  <c:v>Clinical</c:v>
                </c:pt>
              </c:strCache>
            </c:strRef>
          </c:cat>
          <c:val>
            <c:numRef>
              <c:f>Sheet1!$C$2:$C$3</c:f>
              <c:numCache>
                <c:formatCode>General</c:formatCode>
                <c:ptCount val="2"/>
                <c:pt idx="0">
                  <c:v>57.0</c:v>
                </c:pt>
                <c:pt idx="1">
                  <c:v>61.9</c:v>
                </c:pt>
              </c:numCache>
            </c:numRef>
          </c:val>
        </c:ser>
        <c:ser>
          <c:idx val="2"/>
          <c:order val="2"/>
          <c:tx>
            <c:strRef>
              <c:f>Sheet1!$D$1</c:f>
              <c:strCache>
                <c:ptCount val="1"/>
                <c:pt idx="0">
                  <c:v>Director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Non-Clinical</c:v>
                </c:pt>
                <c:pt idx="1">
                  <c:v>Clinical</c:v>
                </c:pt>
              </c:strCache>
            </c:strRef>
          </c:cat>
          <c:val>
            <c:numRef>
              <c:f>Sheet1!$D$2:$D$3</c:f>
              <c:numCache>
                <c:formatCode>General</c:formatCode>
                <c:ptCount val="2"/>
                <c:pt idx="0">
                  <c:v>67.0</c:v>
                </c:pt>
                <c:pt idx="1">
                  <c:v>72.5</c:v>
                </c:pt>
              </c:numCache>
            </c:numRef>
          </c:val>
        </c:ser>
        <c:ser>
          <c:idx val="3"/>
          <c:order val="3"/>
          <c:tx>
            <c:strRef>
              <c:f>Sheet1!$E$1</c:f>
              <c:strCache>
                <c:ptCount val="1"/>
                <c:pt idx="0">
                  <c:v>Associate/Assistant Director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Non-Clinical</c:v>
                </c:pt>
                <c:pt idx="1">
                  <c:v>Clinical</c:v>
                </c:pt>
              </c:strCache>
            </c:strRef>
          </c:cat>
          <c:val>
            <c:numRef>
              <c:f>Sheet1!$E$2:$E$3</c:f>
              <c:numCache>
                <c:formatCode>General</c:formatCode>
                <c:ptCount val="2"/>
                <c:pt idx="0">
                  <c:v>52.775</c:v>
                </c:pt>
                <c:pt idx="1">
                  <c:v>60.0</c:v>
                </c:pt>
              </c:numCache>
            </c:numRef>
          </c:val>
        </c:ser>
        <c:ser>
          <c:idx val="4"/>
          <c:order val="4"/>
          <c:tx>
            <c:strRef>
              <c:f>Sheet1!$F$1</c:f>
              <c:strCache>
                <c:ptCount val="1"/>
                <c:pt idx="0">
                  <c:v>Coordinator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Non-Clinical</c:v>
                </c:pt>
                <c:pt idx="1">
                  <c:v>Clinical</c:v>
                </c:pt>
              </c:strCache>
            </c:strRef>
          </c:cat>
          <c:val>
            <c:numRef>
              <c:f>Sheet1!$F$2:$F$3</c:f>
              <c:numCache>
                <c:formatCode>General</c:formatCode>
                <c:ptCount val="2"/>
                <c:pt idx="0">
                  <c:v>51.25</c:v>
                </c:pt>
                <c:pt idx="1">
                  <c:v>57.0</c:v>
                </c:pt>
              </c:numCache>
            </c:numRef>
          </c:val>
        </c:ser>
        <c:ser>
          <c:idx val="5"/>
          <c:order val="5"/>
          <c:tx>
            <c:strRef>
              <c:f>Sheet1!$G$1</c:f>
              <c:strCache>
                <c:ptCount val="1"/>
                <c:pt idx="0">
                  <c:v>Associate/Assistant Dean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Non-Clinical</c:v>
                </c:pt>
                <c:pt idx="1">
                  <c:v>Clinical</c:v>
                </c:pt>
              </c:strCache>
            </c:strRef>
          </c:cat>
          <c:val>
            <c:numRef>
              <c:f>Sheet1!$G$2:$G$3</c:f>
              <c:numCache>
                <c:formatCode>General</c:formatCode>
                <c:ptCount val="2"/>
                <c:pt idx="0">
                  <c:v>63.75</c:v>
                </c:pt>
              </c:numCache>
            </c:numRef>
          </c:val>
        </c:ser>
        <c:dLbls>
          <c:dLblPos val="outEnd"/>
          <c:showLegendKey val="0"/>
          <c:showVal val="1"/>
          <c:showCatName val="0"/>
          <c:showSerName val="0"/>
          <c:showPercent val="0"/>
          <c:showBubbleSize val="0"/>
        </c:dLbls>
        <c:gapWidth val="219"/>
        <c:overlap val="-27"/>
        <c:axId val="-2097213256"/>
        <c:axId val="-2093021944"/>
      </c:barChart>
      <c:catAx>
        <c:axId val="-209721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3021944"/>
        <c:crosses val="autoZero"/>
        <c:auto val="1"/>
        <c:lblAlgn val="ctr"/>
        <c:lblOffset val="100"/>
        <c:noMultiLvlLbl val="0"/>
      </c:catAx>
      <c:valAx>
        <c:axId val="-2093021944"/>
        <c:scaling>
          <c:orientation val="minMax"/>
        </c:scaling>
        <c:delete val="0"/>
        <c:axPos val="l"/>
        <c:majorGridlines>
          <c:spPr>
            <a:ln w="9525" cap="flat" cmpd="sng" algn="ctr">
              <a:solidFill>
                <a:schemeClr val="tx1">
                  <a:lumMod val="15000"/>
                  <a:lumOff val="85000"/>
                </a:schemeClr>
              </a:solidFill>
              <a:round/>
            </a:ln>
            <a:effectLst/>
          </c:spPr>
        </c:majorGridlines>
        <c:numFmt formatCode="&quot;$&quot;#\K;\-&quot;$&quot;#\ \K"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7213256"/>
        <c:crosses val="autoZero"/>
        <c:crossBetween val="between"/>
      </c:valAx>
      <c:spPr>
        <a:noFill/>
        <a:ln>
          <a:noFill/>
        </a:ln>
        <a:effectLst/>
      </c:spPr>
    </c:plotArea>
    <c:legend>
      <c:legendPos val="b"/>
      <c:layout>
        <c:manualLayout>
          <c:xMode val="edge"/>
          <c:yMode val="edge"/>
          <c:x val="0.0605817560692412"/>
          <c:y val="0.849903762029746"/>
          <c:w val="0.871885055839701"/>
          <c:h val="0.136207349081365"/>
        </c:manualLayout>
      </c:layout>
      <c:overlay val="0"/>
      <c:spPr>
        <a:noFill/>
        <a:ln>
          <a:noFill/>
        </a:ln>
        <a:effectLst/>
      </c:spPr>
      <c:txPr>
        <a:bodyPr rot="0" spcFirstLastPara="1" vertOverflow="ellipsis" vert="horz" wrap="square" anchor="ctr" anchorCtr="1"/>
        <a:lstStyle/>
        <a:p>
          <a:pPr algn="just">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i="0" cap="all" baseline="0" dirty="0" smtClean="0">
                <a:solidFill>
                  <a:schemeClr val="tx1"/>
                </a:solidFill>
                <a:effectLst/>
              </a:rPr>
              <a:t>Percentage of Respondents by University Size</a:t>
            </a:r>
            <a:endParaRPr lang="en-US" sz="2400" b="1" dirty="0">
              <a:solidFill>
                <a:schemeClr val="tx1"/>
              </a:solidFill>
              <a:effectLst/>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2012</c:v>
                </c:pt>
              </c:strCache>
            </c:strRef>
          </c:tx>
          <c:spPr>
            <a:solidFill>
              <a:schemeClr val="accent1"/>
            </a:solidFill>
            <a:ln>
              <a:noFill/>
            </a:ln>
            <a:effectLst/>
          </c:spPr>
          <c:invertIfNegative val="0"/>
          <c:cat>
            <c:strRef>
              <c:f>Sheet1!$A$2:$A$7</c:f>
              <c:strCache>
                <c:ptCount val="6"/>
                <c:pt idx="0">
                  <c:v>Fewer than 1,000</c:v>
                </c:pt>
                <c:pt idx="1">
                  <c:v>1,000 - 2,999</c:v>
                </c:pt>
                <c:pt idx="2">
                  <c:v>3,000 - 9,999</c:v>
                </c:pt>
                <c:pt idx="3">
                  <c:v>10,000 - 19,999</c:v>
                </c:pt>
                <c:pt idx="4">
                  <c:v>20,000 - 34,999</c:v>
                </c:pt>
                <c:pt idx="5">
                  <c:v>35,000 and up</c:v>
                </c:pt>
              </c:strCache>
            </c:strRef>
          </c:cat>
          <c:val>
            <c:numRef>
              <c:f>Sheet1!$B$2:$B$7</c:f>
              <c:numCache>
                <c:formatCode>0.00%</c:formatCode>
                <c:ptCount val="6"/>
                <c:pt idx="0">
                  <c:v>0.0177</c:v>
                </c:pt>
                <c:pt idx="1">
                  <c:v>0.0591</c:v>
                </c:pt>
                <c:pt idx="2">
                  <c:v>0.1834</c:v>
                </c:pt>
                <c:pt idx="3">
                  <c:v>0.213</c:v>
                </c:pt>
                <c:pt idx="4">
                  <c:v>0.3076</c:v>
                </c:pt>
                <c:pt idx="5">
                  <c:v>0.1893</c:v>
                </c:pt>
              </c:numCache>
            </c:numRef>
          </c:val>
        </c:ser>
        <c:ser>
          <c:idx val="1"/>
          <c:order val="1"/>
          <c:tx>
            <c:strRef>
              <c:f>Sheet1!$C$1</c:f>
              <c:strCache>
                <c:ptCount val="1"/>
                <c:pt idx="0">
                  <c:v>2014</c:v>
                </c:pt>
              </c:strCache>
            </c:strRef>
          </c:tx>
          <c:spPr>
            <a:solidFill>
              <a:schemeClr val="accent2"/>
            </a:solidFill>
            <a:ln>
              <a:noFill/>
            </a:ln>
            <a:effectLst/>
          </c:spPr>
          <c:invertIfNegative val="0"/>
          <c:cat>
            <c:strRef>
              <c:f>Sheet1!$A$2:$A$7</c:f>
              <c:strCache>
                <c:ptCount val="6"/>
                <c:pt idx="0">
                  <c:v>Fewer than 1,000</c:v>
                </c:pt>
                <c:pt idx="1">
                  <c:v>1,000 - 2,999</c:v>
                </c:pt>
                <c:pt idx="2">
                  <c:v>3,000 - 9,999</c:v>
                </c:pt>
                <c:pt idx="3">
                  <c:v>10,000 - 19,999</c:v>
                </c:pt>
                <c:pt idx="4">
                  <c:v>20,000 - 34,999</c:v>
                </c:pt>
                <c:pt idx="5">
                  <c:v>35,000 and up</c:v>
                </c:pt>
              </c:strCache>
            </c:strRef>
          </c:cat>
          <c:val>
            <c:numRef>
              <c:f>Sheet1!$C$2:$C$7</c:f>
              <c:numCache>
                <c:formatCode>0.00%</c:formatCode>
                <c:ptCount val="6"/>
                <c:pt idx="0">
                  <c:v>0.0444</c:v>
                </c:pt>
                <c:pt idx="1">
                  <c:v>0.1777</c:v>
                </c:pt>
                <c:pt idx="2">
                  <c:v>0.2777</c:v>
                </c:pt>
                <c:pt idx="3">
                  <c:v>0.2777</c:v>
                </c:pt>
                <c:pt idx="4">
                  <c:v>0.2888</c:v>
                </c:pt>
                <c:pt idx="5">
                  <c:v>0.1888</c:v>
                </c:pt>
              </c:numCache>
            </c:numRef>
          </c:val>
        </c:ser>
        <c:dLbls>
          <c:showLegendKey val="0"/>
          <c:showVal val="0"/>
          <c:showCatName val="0"/>
          <c:showSerName val="0"/>
          <c:showPercent val="0"/>
          <c:showBubbleSize val="0"/>
        </c:dLbls>
        <c:gapWidth val="182"/>
        <c:axId val="-2092068520"/>
        <c:axId val="-2092065976"/>
      </c:barChart>
      <c:catAx>
        <c:axId val="-2092068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065976"/>
        <c:crosses val="autoZero"/>
        <c:auto val="1"/>
        <c:lblAlgn val="ctr"/>
        <c:lblOffset val="100"/>
        <c:noMultiLvlLbl val="0"/>
      </c:catAx>
      <c:valAx>
        <c:axId val="-209206597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068520"/>
        <c:crosses val="autoZero"/>
        <c:crossBetween val="between"/>
      </c:valAx>
      <c:spPr>
        <a:noFill/>
        <a:ln>
          <a:noFill/>
        </a:ln>
        <a:effectLst/>
      </c:spPr>
    </c:plotArea>
    <c:legend>
      <c:legendPos val="tr"/>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400" b="1" i="0" u="none" strike="noStrike" kern="1200" spc="0" baseline="0">
                <a:solidFill>
                  <a:schemeClr val="tx1"/>
                </a:solidFill>
                <a:latin typeface="+mn-lt"/>
                <a:ea typeface="+mn-ea"/>
                <a:cs typeface="+mn-cs"/>
              </a:defRPr>
            </a:pPr>
            <a:r>
              <a:rPr lang="en-US" sz="2400" b="1" dirty="0">
                <a:solidFill>
                  <a:schemeClr val="tx1"/>
                </a:solidFill>
              </a:rPr>
              <a:t> </a:t>
            </a:r>
            <a:r>
              <a:rPr lang="en-US" sz="2400" b="1" i="0" u="none" strike="noStrike" kern="1200" cap="all" spc="0" baseline="0" dirty="0">
                <a:solidFill>
                  <a:schemeClr val="tx1"/>
                </a:solidFill>
                <a:latin typeface="+mn-lt"/>
                <a:ea typeface="+mn-ea"/>
                <a:cs typeface="+mn-cs"/>
              </a:rPr>
              <a:t>Percentage of Time </a:t>
            </a:r>
            <a:r>
              <a:rPr lang="en-US" sz="2400" b="1" i="0" u="none" strike="noStrike" kern="1200" cap="all" spc="0" baseline="0" dirty="0" smtClean="0">
                <a:solidFill>
                  <a:schemeClr val="tx1"/>
                </a:solidFill>
                <a:latin typeface="+mn-lt"/>
                <a:ea typeface="+mn-ea"/>
                <a:cs typeface="+mn-cs"/>
              </a:rPr>
              <a:t>spent:</a:t>
            </a:r>
          </a:p>
          <a:p>
            <a:pPr algn="ctr" rtl="0">
              <a:defRPr sz="2400" b="1" i="0" u="none" strike="noStrike" kern="1200" spc="0" baseline="0">
                <a:solidFill>
                  <a:schemeClr val="tx1"/>
                </a:solidFill>
                <a:latin typeface="+mn-lt"/>
                <a:ea typeface="+mn-ea"/>
                <a:cs typeface="+mn-cs"/>
              </a:defRPr>
            </a:pPr>
            <a:r>
              <a:rPr lang="en-US" sz="2400" b="1" i="0" u="none" strike="noStrike" kern="1200" cap="all" spc="0" baseline="0" dirty="0" smtClean="0">
                <a:solidFill>
                  <a:schemeClr val="tx1"/>
                </a:solidFill>
                <a:latin typeface="+mn-lt"/>
                <a:ea typeface="+mn-ea"/>
                <a:cs typeface="+mn-cs"/>
              </a:rPr>
              <a:t>arranging </a:t>
            </a:r>
            <a:r>
              <a:rPr lang="en-US" sz="2400" b="1" i="0" u="none" strike="noStrike" kern="1200" cap="all" spc="0" baseline="0" dirty="0">
                <a:solidFill>
                  <a:schemeClr val="tx1"/>
                </a:solidFill>
                <a:latin typeface="+mn-lt"/>
                <a:ea typeface="+mn-ea"/>
                <a:cs typeface="+mn-cs"/>
              </a:rPr>
              <a:t>for appropriate medical or mental health care</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8. (I) Arrange for appropriate medical or mental health care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&lt;10%</c:v>
                </c:pt>
                <c:pt idx="1">
                  <c:v>25%</c:v>
                </c:pt>
                <c:pt idx="2">
                  <c:v>33%</c:v>
                </c:pt>
                <c:pt idx="3">
                  <c:v>50%</c:v>
                </c:pt>
                <c:pt idx="4">
                  <c:v>75%</c:v>
                </c:pt>
                <c:pt idx="5">
                  <c:v>90%</c:v>
                </c:pt>
              </c:strCache>
            </c:strRef>
          </c:cat>
          <c:val>
            <c:numRef>
              <c:f>Sheet1!$B$2:$B$7</c:f>
              <c:numCache>
                <c:formatCode>General</c:formatCode>
                <c:ptCount val="6"/>
                <c:pt idx="0" formatCode="0">
                  <c:v>30.0</c:v>
                </c:pt>
                <c:pt idx="1">
                  <c:v>18.0</c:v>
                </c:pt>
                <c:pt idx="2">
                  <c:v>8.0</c:v>
                </c:pt>
                <c:pt idx="3">
                  <c:v>12.0</c:v>
                </c:pt>
                <c:pt idx="4">
                  <c:v>11.0</c:v>
                </c:pt>
                <c:pt idx="5">
                  <c:v>7.0</c:v>
                </c:pt>
              </c:numCache>
            </c:numRef>
          </c:val>
        </c:ser>
        <c:dLbls>
          <c:dLblPos val="inEnd"/>
          <c:showLegendKey val="0"/>
          <c:showVal val="1"/>
          <c:showCatName val="0"/>
          <c:showSerName val="0"/>
          <c:showPercent val="0"/>
          <c:showBubbleSize val="0"/>
        </c:dLbls>
        <c:gapWidth val="219"/>
        <c:overlap val="-27"/>
        <c:axId val="-2093611416"/>
        <c:axId val="-2093499416"/>
      </c:barChart>
      <c:catAx>
        <c:axId val="-209361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3499416"/>
        <c:crosses val="autoZero"/>
        <c:auto val="1"/>
        <c:lblAlgn val="ctr"/>
        <c:lblOffset val="100"/>
        <c:noMultiLvlLbl val="0"/>
      </c:catAx>
      <c:valAx>
        <c:axId val="-2093499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3611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400" b="1" i="0" u="none" strike="noStrike" kern="1200" spc="0" baseline="0">
                <a:solidFill>
                  <a:schemeClr val="tx1"/>
                </a:solidFill>
                <a:latin typeface="+mn-lt"/>
                <a:ea typeface="+mn-ea"/>
                <a:cs typeface="+mn-cs"/>
              </a:defRPr>
            </a:pPr>
            <a:r>
              <a:rPr lang="en-US" sz="2400" b="1" i="0" u="none" strike="noStrike" kern="1200" cap="all" spc="0" baseline="0" dirty="0">
                <a:solidFill>
                  <a:schemeClr val="tx1"/>
                </a:solidFill>
                <a:latin typeface="+mn-lt"/>
                <a:ea typeface="+mn-ea"/>
                <a:cs typeface="+mn-cs"/>
              </a:rPr>
              <a:t> Percentage of Time spent:</a:t>
            </a:r>
          </a:p>
          <a:p>
            <a:pPr algn="ctr" rtl="0">
              <a:defRPr sz="2400" b="1" i="0" u="none" strike="noStrike" kern="1200" spc="0" baseline="0">
                <a:solidFill>
                  <a:schemeClr val="tx1"/>
                </a:solidFill>
                <a:latin typeface="+mn-lt"/>
                <a:ea typeface="+mn-ea"/>
                <a:cs typeface="+mn-cs"/>
              </a:defRPr>
            </a:pPr>
            <a:r>
              <a:rPr lang="en-US" sz="2400" b="1" i="0" u="none" strike="noStrike" kern="1200" cap="all" spc="0" baseline="0" dirty="0">
                <a:solidFill>
                  <a:schemeClr val="tx1"/>
                </a:solidFill>
                <a:latin typeface="+mn-lt"/>
                <a:ea typeface="+mn-ea"/>
                <a:cs typeface="+mn-cs"/>
              </a:rPr>
              <a:t>Monitoring compliance </a:t>
            </a:r>
            <a:r>
              <a:rPr lang="en-US" sz="2400" b="1" i="0" u="none" strike="noStrike" kern="1200" cap="all" spc="0" baseline="0" dirty="0" smtClean="0">
                <a:solidFill>
                  <a:schemeClr val="tx1"/>
                </a:solidFill>
                <a:latin typeface="+mn-lt"/>
                <a:ea typeface="+mn-ea"/>
                <a:cs typeface="+mn-cs"/>
              </a:rPr>
              <a:t>with treatment plans and/or university behavioral </a:t>
            </a:r>
            <a:r>
              <a:rPr lang="en-US" sz="2400" b="1" i="0" u="none" strike="noStrike" kern="1200" cap="all" spc="0" baseline="0" dirty="0">
                <a:solidFill>
                  <a:schemeClr val="tx1"/>
                </a:solidFill>
                <a:latin typeface="+mn-lt"/>
                <a:ea typeface="+mn-ea"/>
                <a:cs typeface="+mn-cs"/>
              </a:rPr>
              <a:t>expectations</a:t>
            </a:r>
          </a:p>
        </c:rich>
      </c:tx>
      <c:layout/>
      <c:overlay val="0"/>
      <c:spPr>
        <a:noFill/>
        <a:ln>
          <a:noFill/>
        </a:ln>
        <a:effectLst/>
      </c:spPr>
    </c:title>
    <c:autoTitleDeleted val="0"/>
    <c:plotArea>
      <c:layout>
        <c:manualLayout>
          <c:layoutTarget val="inner"/>
          <c:xMode val="edge"/>
          <c:yMode val="edge"/>
          <c:x val="0.0671443008656826"/>
          <c:y val="0.206795310889233"/>
          <c:w val="0.932855699134318"/>
          <c:h val="0.71414384031771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&lt;10%</c:v>
                </c:pt>
                <c:pt idx="1">
                  <c:v>25%</c:v>
                </c:pt>
                <c:pt idx="2">
                  <c:v>33%</c:v>
                </c:pt>
                <c:pt idx="3">
                  <c:v>50%</c:v>
                </c:pt>
                <c:pt idx="4">
                  <c:v>75%</c:v>
                </c:pt>
                <c:pt idx="5">
                  <c:v>90%</c:v>
                </c:pt>
              </c:strCache>
            </c:strRef>
          </c:cat>
          <c:val>
            <c:numRef>
              <c:f>Sheet1!$B$2:$B$7</c:f>
              <c:numCache>
                <c:formatCode>General</c:formatCode>
                <c:ptCount val="6"/>
                <c:pt idx="0">
                  <c:v>47.0</c:v>
                </c:pt>
                <c:pt idx="1">
                  <c:v>18.0</c:v>
                </c:pt>
                <c:pt idx="2">
                  <c:v>6.0</c:v>
                </c:pt>
                <c:pt idx="3">
                  <c:v>9.0</c:v>
                </c:pt>
                <c:pt idx="4">
                  <c:v>2.0</c:v>
                </c:pt>
                <c:pt idx="5">
                  <c:v>2.0</c:v>
                </c:pt>
              </c:numCache>
            </c:numRef>
          </c:val>
        </c:ser>
        <c:dLbls>
          <c:showLegendKey val="0"/>
          <c:showVal val="0"/>
          <c:showCatName val="0"/>
          <c:showSerName val="0"/>
          <c:showPercent val="0"/>
          <c:showBubbleSize val="0"/>
        </c:dLbls>
        <c:gapWidth val="219"/>
        <c:overlap val="-27"/>
        <c:axId val="-2098181960"/>
        <c:axId val="-2098054760"/>
      </c:barChart>
      <c:catAx>
        <c:axId val="-209818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8054760"/>
        <c:crosses val="autoZero"/>
        <c:auto val="1"/>
        <c:lblAlgn val="ctr"/>
        <c:lblOffset val="100"/>
        <c:noMultiLvlLbl val="0"/>
      </c:catAx>
      <c:valAx>
        <c:axId val="-2098054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8181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smtClean="0">
                <a:solidFill>
                  <a:schemeClr val="tx1"/>
                </a:solidFill>
              </a:rPr>
              <a:t>PERCENTAGE</a:t>
            </a:r>
            <a:r>
              <a:rPr lang="en-US" sz="2400" b="1" baseline="0" dirty="0" smtClean="0">
                <a:solidFill>
                  <a:schemeClr val="tx1"/>
                </a:solidFill>
              </a:rPr>
              <a:t> OF TIME SPENT:</a:t>
            </a:r>
          </a:p>
          <a:p>
            <a:pPr>
              <a:defRPr sz="2400" b="1" i="0" u="none" strike="noStrike" kern="1200" spc="0" baseline="0">
                <a:solidFill>
                  <a:schemeClr val="tx1"/>
                </a:solidFill>
                <a:latin typeface="+mn-lt"/>
                <a:ea typeface="+mn-ea"/>
                <a:cs typeface="+mn-cs"/>
              </a:defRPr>
            </a:pPr>
            <a:r>
              <a:rPr lang="en-US" sz="2400" b="1" baseline="0" dirty="0" smtClean="0">
                <a:solidFill>
                  <a:schemeClr val="tx1"/>
                </a:solidFill>
              </a:rPr>
              <a:t>EVALUATING THREAT/ASSESSING RISK TO SELF AND/OR COMMUNITY</a:t>
            </a:r>
            <a:endParaRPr lang="en-US" sz="2400" b="1" dirty="0">
              <a:solidFill>
                <a:schemeClr val="tx1"/>
              </a:solidFill>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&lt;10%</c:v>
                </c:pt>
                <c:pt idx="1">
                  <c:v>25%</c:v>
                </c:pt>
                <c:pt idx="2">
                  <c:v>33%</c:v>
                </c:pt>
                <c:pt idx="3">
                  <c:v>50%</c:v>
                </c:pt>
                <c:pt idx="4">
                  <c:v>75%</c:v>
                </c:pt>
                <c:pt idx="5">
                  <c:v>90%</c:v>
                </c:pt>
              </c:strCache>
            </c:strRef>
          </c:cat>
          <c:val>
            <c:numRef>
              <c:f>Sheet1!$B$2:$B$7</c:f>
              <c:numCache>
                <c:formatCode>General</c:formatCode>
                <c:ptCount val="6"/>
                <c:pt idx="0">
                  <c:v>15.0</c:v>
                </c:pt>
                <c:pt idx="1">
                  <c:v>19.0</c:v>
                </c:pt>
                <c:pt idx="2">
                  <c:v>9.0</c:v>
                </c:pt>
                <c:pt idx="3">
                  <c:v>10.0</c:v>
                </c:pt>
                <c:pt idx="4">
                  <c:v>7.0</c:v>
                </c:pt>
                <c:pt idx="5">
                  <c:v>6.0</c:v>
                </c:pt>
              </c:numCache>
            </c:numRef>
          </c:val>
        </c:ser>
        <c:dLbls>
          <c:dLblPos val="inEnd"/>
          <c:showLegendKey val="0"/>
          <c:showVal val="1"/>
          <c:showCatName val="0"/>
          <c:showSerName val="0"/>
          <c:showPercent val="0"/>
          <c:showBubbleSize val="0"/>
        </c:dLbls>
        <c:gapWidth val="150"/>
        <c:axId val="-2095113176"/>
        <c:axId val="-2095299240"/>
      </c:barChart>
      <c:catAx>
        <c:axId val="-209511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5299240"/>
        <c:crosses val="autoZero"/>
        <c:auto val="1"/>
        <c:lblAlgn val="ctr"/>
        <c:lblOffset val="100"/>
        <c:noMultiLvlLbl val="0"/>
      </c:catAx>
      <c:valAx>
        <c:axId val="-2095299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5113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sz="2400" b="1" dirty="0">
                <a:solidFill>
                  <a:schemeClr val="tx1"/>
                </a:solidFill>
              </a:rPr>
              <a:t>PERCENTAGE OF TIME SPENT:</a:t>
            </a:r>
          </a:p>
          <a:p>
            <a:pPr>
              <a:defRPr sz="1862" b="1" i="0" u="none" strike="noStrike" kern="1200" spc="0" baseline="0">
                <a:solidFill>
                  <a:schemeClr val="tx1"/>
                </a:solidFill>
                <a:latin typeface="+mn-lt"/>
                <a:ea typeface="+mn-ea"/>
                <a:cs typeface="+mn-cs"/>
              </a:defRPr>
            </a:pPr>
            <a:r>
              <a:rPr lang="en-US" sz="2400" b="1" cap="all" baseline="0" dirty="0">
                <a:solidFill>
                  <a:schemeClr val="tx1"/>
                </a:solidFill>
              </a:rPr>
              <a:t>Maintaining contact/meeting with students to address needs</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0%</c:formatCode>
                <c:ptCount val="6"/>
                <c:pt idx="0">
                  <c:v>0.1</c:v>
                </c:pt>
                <c:pt idx="1">
                  <c:v>0.25</c:v>
                </c:pt>
                <c:pt idx="2">
                  <c:v>0.33</c:v>
                </c:pt>
                <c:pt idx="3">
                  <c:v>0.5</c:v>
                </c:pt>
                <c:pt idx="4">
                  <c:v>0.75</c:v>
                </c:pt>
                <c:pt idx="5">
                  <c:v>0.9</c:v>
                </c:pt>
              </c:numCache>
            </c:numRef>
          </c:cat>
          <c:val>
            <c:numRef>
              <c:f>Sheet1!$B$2:$B$7</c:f>
              <c:numCache>
                <c:formatCode>General</c:formatCode>
                <c:ptCount val="6"/>
                <c:pt idx="0">
                  <c:v>6.0</c:v>
                </c:pt>
                <c:pt idx="1">
                  <c:v>26.0</c:v>
                </c:pt>
                <c:pt idx="2">
                  <c:v>14.0</c:v>
                </c:pt>
                <c:pt idx="3">
                  <c:v>16.0</c:v>
                </c:pt>
                <c:pt idx="4">
                  <c:v>14.0</c:v>
                </c:pt>
                <c:pt idx="5">
                  <c:v>13.0</c:v>
                </c:pt>
              </c:numCache>
            </c:numRef>
          </c:val>
        </c:ser>
        <c:dLbls>
          <c:showLegendKey val="0"/>
          <c:showVal val="0"/>
          <c:showCatName val="0"/>
          <c:showSerName val="0"/>
          <c:showPercent val="0"/>
          <c:showBubbleSize val="0"/>
        </c:dLbls>
        <c:gapWidth val="219"/>
        <c:overlap val="-27"/>
        <c:axId val="-2095508728"/>
        <c:axId val="-2095188824"/>
      </c:barChart>
      <c:catAx>
        <c:axId val="-209550872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0" i="0" u="none" strike="noStrike" kern="1200" baseline="0">
                <a:solidFill>
                  <a:schemeClr val="tx1"/>
                </a:solidFill>
                <a:latin typeface="+mn-lt"/>
                <a:ea typeface="+mn-ea"/>
                <a:cs typeface="+mn-cs"/>
              </a:defRPr>
            </a:pPr>
            <a:endParaRPr lang="en-US"/>
          </a:p>
        </c:txPr>
        <c:crossAx val="-2095188824"/>
        <c:crosses val="autoZero"/>
        <c:auto val="1"/>
        <c:lblAlgn val="ctr"/>
        <c:lblOffset val="100"/>
        <c:noMultiLvlLbl val="0"/>
      </c:catAx>
      <c:valAx>
        <c:axId val="-2095188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800" b="0" i="0" u="none" strike="noStrike" kern="1200" baseline="0">
                <a:solidFill>
                  <a:schemeClr val="tx1"/>
                </a:solidFill>
                <a:latin typeface="+mn-lt"/>
                <a:ea typeface="+mn-ea"/>
                <a:cs typeface="+mn-cs"/>
              </a:defRPr>
            </a:pPr>
            <a:endParaRPr lang="en-US"/>
          </a:p>
        </c:txPr>
        <c:crossAx val="-2095508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cap="all" baseline="0" dirty="0" smtClean="0">
                <a:solidFill>
                  <a:schemeClr val="tx1"/>
                </a:solidFill>
              </a:rPr>
              <a:t>PERCENTAGE OF TIME SPENT:</a:t>
            </a:r>
          </a:p>
          <a:p>
            <a:pPr>
              <a:defRPr sz="2400" b="1" i="0" u="none" strike="noStrike" kern="1200" spc="0" baseline="0">
                <a:solidFill>
                  <a:schemeClr val="tx1"/>
                </a:solidFill>
                <a:latin typeface="+mn-lt"/>
                <a:ea typeface="+mn-ea"/>
                <a:cs typeface="+mn-cs"/>
              </a:defRPr>
            </a:pPr>
            <a:r>
              <a:rPr lang="en-US" sz="2400" b="1" cap="all" baseline="0" dirty="0" smtClean="0">
                <a:solidFill>
                  <a:schemeClr val="tx1"/>
                </a:solidFill>
              </a:rPr>
              <a:t>FOSTERING self-advocacy </a:t>
            </a:r>
            <a:r>
              <a:rPr lang="en-US" sz="2400" b="1" cap="all" baseline="0" dirty="0">
                <a:solidFill>
                  <a:schemeClr val="tx1"/>
                </a:solidFill>
              </a:rPr>
              <a:t>in students to manage their academic, </a:t>
            </a:r>
            <a:r>
              <a:rPr lang="en-US" sz="2400" b="1" cap="all" baseline="0" dirty="0" smtClean="0">
                <a:solidFill>
                  <a:schemeClr val="tx1"/>
                </a:solidFill>
              </a:rPr>
              <a:t>personal, </a:t>
            </a:r>
            <a:r>
              <a:rPr lang="en-US" sz="2400" b="1" cap="all" baseline="0" dirty="0">
                <a:solidFill>
                  <a:schemeClr val="tx1"/>
                </a:solidFill>
              </a:rPr>
              <a:t>and fiscal responsibilities</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0%</c:formatCode>
                <c:ptCount val="6"/>
                <c:pt idx="0">
                  <c:v>0.1</c:v>
                </c:pt>
                <c:pt idx="1">
                  <c:v>0.25</c:v>
                </c:pt>
                <c:pt idx="2">
                  <c:v>0.33</c:v>
                </c:pt>
                <c:pt idx="3">
                  <c:v>0.5</c:v>
                </c:pt>
                <c:pt idx="4">
                  <c:v>0.75</c:v>
                </c:pt>
                <c:pt idx="5">
                  <c:v>0.9</c:v>
                </c:pt>
              </c:numCache>
            </c:numRef>
          </c:cat>
          <c:val>
            <c:numRef>
              <c:f>Sheet1!$B$2:$B$7</c:f>
              <c:numCache>
                <c:formatCode>General</c:formatCode>
                <c:ptCount val="6"/>
                <c:pt idx="0">
                  <c:v>33.0</c:v>
                </c:pt>
                <c:pt idx="1">
                  <c:v>19.0</c:v>
                </c:pt>
                <c:pt idx="2">
                  <c:v>10.0</c:v>
                </c:pt>
                <c:pt idx="3">
                  <c:v>8.0</c:v>
                </c:pt>
                <c:pt idx="4">
                  <c:v>12.0</c:v>
                </c:pt>
                <c:pt idx="5">
                  <c:v>8.0</c:v>
                </c:pt>
              </c:numCache>
            </c:numRef>
          </c:val>
        </c:ser>
        <c:dLbls>
          <c:showLegendKey val="0"/>
          <c:showVal val="0"/>
          <c:showCatName val="0"/>
          <c:showSerName val="0"/>
          <c:showPercent val="0"/>
          <c:showBubbleSize val="0"/>
        </c:dLbls>
        <c:gapWidth val="219"/>
        <c:overlap val="-27"/>
        <c:axId val="-2090604664"/>
        <c:axId val="-2090616680"/>
      </c:barChart>
      <c:catAx>
        <c:axId val="-209060466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2000" b="0" i="0" u="none" strike="noStrike" kern="1200" baseline="0">
                <a:solidFill>
                  <a:schemeClr val="tx1"/>
                </a:solidFill>
                <a:latin typeface="+mn-lt"/>
                <a:ea typeface="+mn-ea"/>
                <a:cs typeface="+mn-cs"/>
              </a:defRPr>
            </a:pPr>
            <a:endParaRPr lang="en-US"/>
          </a:p>
        </c:txPr>
        <c:crossAx val="-2090616680"/>
        <c:crosses val="autoZero"/>
        <c:auto val="1"/>
        <c:lblAlgn val="ctr"/>
        <c:lblOffset val="100"/>
        <c:noMultiLvlLbl val="0"/>
      </c:catAx>
      <c:valAx>
        <c:axId val="-209061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2000" b="0" i="0" u="none" strike="noStrike" kern="1200" baseline="0">
                <a:solidFill>
                  <a:schemeClr val="tx1"/>
                </a:solidFill>
                <a:latin typeface="+mn-lt"/>
                <a:ea typeface="+mn-ea"/>
                <a:cs typeface="+mn-cs"/>
              </a:defRPr>
            </a:pPr>
            <a:endParaRPr lang="en-US"/>
          </a:p>
        </c:txPr>
        <c:crossAx val="-2090604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dirty="0" smtClean="0">
                <a:solidFill>
                  <a:schemeClr val="tx1"/>
                </a:solidFill>
                <a:latin typeface="+mn-lt"/>
                <a:ea typeface="+mn-ea"/>
                <a:cs typeface="+mn-cs"/>
              </a:defRPr>
            </a:pPr>
            <a:r>
              <a:rPr lang="en-US" sz="2400" b="1" i="0" u="none" strike="noStrike" kern="1200" cap="all" spc="0" normalizeH="0" baseline="0" dirty="0" smtClean="0">
                <a:solidFill>
                  <a:schemeClr val="tx1"/>
                </a:solidFill>
                <a:latin typeface="+mn-lt"/>
                <a:ea typeface="+mn-ea"/>
                <a:cs typeface="+mn-cs"/>
              </a:rPr>
              <a:t>PERCENTAGE OF TIME SPENT:</a:t>
            </a:r>
          </a:p>
          <a:p>
            <a:pPr algn="ctr" rtl="0">
              <a:defRPr lang="en-US" sz="2400" b="1" i="0" u="none" strike="noStrike" kern="1200" cap="all" spc="0" normalizeH="0" baseline="0" dirty="0" smtClean="0">
                <a:solidFill>
                  <a:schemeClr val="tx1"/>
                </a:solidFill>
                <a:latin typeface="+mn-lt"/>
                <a:ea typeface="+mn-ea"/>
                <a:cs typeface="+mn-cs"/>
              </a:defRPr>
            </a:pPr>
            <a:r>
              <a:rPr lang="en-US" sz="2400" b="1" i="0" u="none" strike="noStrike" kern="1200" cap="all" spc="0" normalizeH="0" baseline="0" dirty="0" smtClean="0">
                <a:solidFill>
                  <a:schemeClr val="tx1"/>
                </a:solidFill>
                <a:latin typeface="+mn-lt"/>
                <a:ea typeface="+mn-ea"/>
                <a:cs typeface="+mn-cs"/>
              </a:rPr>
              <a:t>Advocating for students individually and via broader academic system networking</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&lt;10%</c:v>
                </c:pt>
                <c:pt idx="1">
                  <c:v>25%</c:v>
                </c:pt>
                <c:pt idx="2">
                  <c:v>33%</c:v>
                </c:pt>
                <c:pt idx="3">
                  <c:v>50%</c:v>
                </c:pt>
                <c:pt idx="4">
                  <c:v>75%</c:v>
                </c:pt>
                <c:pt idx="5">
                  <c:v>90%</c:v>
                </c:pt>
              </c:strCache>
            </c:strRef>
          </c:cat>
          <c:val>
            <c:numRef>
              <c:f>Sheet1!$B$2:$B$7</c:f>
              <c:numCache>
                <c:formatCode>General</c:formatCode>
                <c:ptCount val="6"/>
                <c:pt idx="0">
                  <c:v>33.0</c:v>
                </c:pt>
                <c:pt idx="1">
                  <c:v>22.0</c:v>
                </c:pt>
                <c:pt idx="2">
                  <c:v>15.0</c:v>
                </c:pt>
                <c:pt idx="3">
                  <c:v>6.0</c:v>
                </c:pt>
                <c:pt idx="4">
                  <c:v>4.0</c:v>
                </c:pt>
                <c:pt idx="5">
                  <c:v>8.0</c:v>
                </c:pt>
              </c:numCache>
            </c:numRef>
          </c:val>
        </c:ser>
        <c:dLbls>
          <c:dLblPos val="inEnd"/>
          <c:showLegendKey val="0"/>
          <c:showVal val="1"/>
          <c:showCatName val="0"/>
          <c:showSerName val="0"/>
          <c:showPercent val="0"/>
          <c:showBubbleSize val="0"/>
        </c:dLbls>
        <c:gapWidth val="219"/>
        <c:overlap val="-27"/>
        <c:axId val="-2095273176"/>
        <c:axId val="-2095205768"/>
      </c:barChart>
      <c:catAx>
        <c:axId val="-2095273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0" i="0" u="none" strike="noStrike" kern="1200" baseline="0">
                <a:solidFill>
                  <a:schemeClr val="tx1"/>
                </a:solidFill>
                <a:latin typeface="+mn-lt"/>
                <a:ea typeface="+mn-ea"/>
                <a:cs typeface="+mn-cs"/>
              </a:defRPr>
            </a:pPr>
            <a:endParaRPr lang="en-US"/>
          </a:p>
        </c:txPr>
        <c:crossAx val="-2095205768"/>
        <c:crosses val="autoZero"/>
        <c:auto val="1"/>
        <c:lblAlgn val="ctr"/>
        <c:lblOffset val="100"/>
        <c:noMultiLvlLbl val="0"/>
      </c:catAx>
      <c:valAx>
        <c:axId val="-2095205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800" b="0" i="0" u="none" strike="noStrike" kern="1200" baseline="0">
                <a:solidFill>
                  <a:schemeClr val="tx1"/>
                </a:solidFill>
                <a:latin typeface="+mn-lt"/>
                <a:ea typeface="+mn-ea"/>
                <a:cs typeface="+mn-cs"/>
              </a:defRPr>
            </a:pPr>
            <a:endParaRPr lang="en-US"/>
          </a:p>
        </c:txPr>
        <c:crossAx val="-2095273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i="0" u="none" strike="noStrike" kern="1200" cap="all" spc="0" normalizeH="0" baseline="0" dirty="0" smtClean="0">
                <a:solidFill>
                  <a:schemeClr val="tx1"/>
                </a:solidFill>
                <a:latin typeface="+mn-lt"/>
                <a:ea typeface="+mn-ea"/>
                <a:cs typeface="+mn-cs"/>
              </a:rPr>
              <a:t>Average distribution of time</a:t>
            </a:r>
            <a:endParaRPr lang="en-US" sz="2400" b="1" i="0" u="none" strike="noStrike" kern="1200" cap="all" spc="0" normalizeH="0" baseline="0" dirty="0">
              <a:solidFill>
                <a:schemeClr val="tx1"/>
              </a:solidFill>
              <a:latin typeface="+mn-lt"/>
              <a:ea typeface="+mn-ea"/>
              <a:cs typeface="+mn-cs"/>
            </a:endParaRPr>
          </a:p>
        </c:rich>
      </c:tx>
      <c:layout/>
      <c:overlay val="0"/>
      <c:spPr>
        <a:noFill/>
        <a:ln>
          <a:noFill/>
        </a:ln>
        <a:effectLst/>
      </c:spPr>
    </c:title>
    <c:autoTitleDeleted val="0"/>
    <c:plotArea>
      <c:layout/>
      <c:pieChart>
        <c:varyColors val="1"/>
        <c:ser>
          <c:idx val="0"/>
          <c:order val="0"/>
          <c:tx>
            <c:strRef>
              <c:f>Sheet1!$B$1</c:f>
              <c:strCache>
                <c:ptCount val="1"/>
                <c:pt idx="0">
                  <c:v>Column6</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Arranging Mental and Physical Health Care</c:v>
                </c:pt>
                <c:pt idx="1">
                  <c:v>Monitoring Compliance</c:v>
                </c:pt>
                <c:pt idx="2">
                  <c:v>Threat Assessment</c:v>
                </c:pt>
                <c:pt idx="3">
                  <c:v>Addressing Individual Student Needs</c:v>
                </c:pt>
                <c:pt idx="4">
                  <c:v>Fostering Self-Advocacy in Students</c:v>
                </c:pt>
                <c:pt idx="5">
                  <c:v>Advocacy</c:v>
                </c:pt>
              </c:strCache>
            </c:strRef>
          </c:cat>
          <c:val>
            <c:numRef>
              <c:f>Sheet1!$B$2:$B$7</c:f>
              <c:numCache>
                <c:formatCode>0.00%</c:formatCode>
                <c:ptCount val="6"/>
                <c:pt idx="0">
                  <c:v>0.171</c:v>
                </c:pt>
                <c:pt idx="1">
                  <c:v>0.1082</c:v>
                </c:pt>
                <c:pt idx="2">
                  <c:v>0.1805</c:v>
                </c:pt>
                <c:pt idx="3">
                  <c:v>0.2256</c:v>
                </c:pt>
                <c:pt idx="4">
                  <c:v>0.1679</c:v>
                </c:pt>
                <c:pt idx="5">
                  <c:v>0.1467</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800" b="1" i="0" u="none" strike="noStrike" kern="1200" cap="all" spc="0" normalizeH="0" baseline="0">
                <a:solidFill>
                  <a:schemeClr val="tx1"/>
                </a:solidFill>
                <a:latin typeface="+mn-lt"/>
                <a:ea typeface="+mn-ea"/>
                <a:cs typeface="+mn-cs"/>
              </a:defRPr>
            </a:pPr>
            <a:r>
              <a:rPr lang="en-US" sz="2400" b="1" i="0" u="none" strike="noStrike" kern="1200" cap="all" spc="0" baseline="0" dirty="0">
                <a:solidFill>
                  <a:schemeClr val="tx1"/>
                </a:solidFill>
                <a:latin typeface="+mn-lt"/>
                <a:ea typeface="+mn-ea"/>
                <a:cs typeface="+mn-cs"/>
              </a:rPr>
              <a:t>Involvement of the Case Manager:  </a:t>
            </a:r>
            <a:endParaRPr lang="en-US" sz="2400" b="1" i="0" u="none" strike="noStrike" kern="1200" cap="all" spc="0" baseline="0" dirty="0" smtClean="0">
              <a:solidFill>
                <a:schemeClr val="tx1"/>
              </a:solidFill>
              <a:latin typeface="+mn-lt"/>
              <a:ea typeface="+mn-ea"/>
              <a:cs typeface="+mn-cs"/>
            </a:endParaRPr>
          </a:p>
          <a:p>
            <a:pPr algn="ctr" rtl="0">
              <a:defRPr lang="en-US" sz="2800" b="1" i="0" u="none" strike="noStrike" kern="1200" cap="all" spc="0" normalizeH="0" baseline="0">
                <a:solidFill>
                  <a:schemeClr val="tx1"/>
                </a:solidFill>
                <a:latin typeface="+mn-lt"/>
                <a:ea typeface="+mn-ea"/>
                <a:cs typeface="+mn-cs"/>
              </a:defRPr>
            </a:pPr>
            <a:r>
              <a:rPr lang="en-US" sz="2400" b="1" i="0" u="none" strike="noStrike" kern="1200" cap="all" spc="0" baseline="0" dirty="0" smtClean="0">
                <a:solidFill>
                  <a:schemeClr val="tx1"/>
                </a:solidFill>
                <a:latin typeface="+mn-lt"/>
                <a:ea typeface="+mn-ea"/>
                <a:cs typeface="+mn-cs"/>
              </a:rPr>
              <a:t>Withdrawal </a:t>
            </a:r>
            <a:r>
              <a:rPr lang="en-US" sz="2400" b="1" i="0" u="none" strike="noStrike" kern="1200" cap="all" spc="0" baseline="0" dirty="0">
                <a:solidFill>
                  <a:schemeClr val="tx1"/>
                </a:solidFill>
                <a:latin typeface="+mn-lt"/>
                <a:ea typeface="+mn-ea"/>
                <a:cs typeface="+mn-cs"/>
              </a:rPr>
              <a:t>Procedures</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Yes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Voluntary withdrawal/medical leave process</c:v>
                </c:pt>
                <c:pt idx="1">
                  <c:v>Involuntary withdrawal process</c:v>
                </c:pt>
                <c:pt idx="2">
                  <c:v>Return to classes</c:v>
                </c:pt>
              </c:strCache>
            </c:strRef>
          </c:cat>
          <c:val>
            <c:numRef>
              <c:f>Sheet1!$B$2:$B$4</c:f>
              <c:numCache>
                <c:formatCode>General</c:formatCode>
                <c:ptCount val="3"/>
                <c:pt idx="0">
                  <c:v>68.0</c:v>
                </c:pt>
                <c:pt idx="1">
                  <c:v>32.0</c:v>
                </c:pt>
                <c:pt idx="2">
                  <c:v>67.0</c:v>
                </c:pt>
              </c:numCache>
            </c:numRef>
          </c:val>
        </c:ser>
        <c:ser>
          <c:idx val="1"/>
          <c:order val="1"/>
          <c:tx>
            <c:strRef>
              <c:f>Sheet1!$C$1</c:f>
              <c:strCache>
                <c:ptCount val="1"/>
                <c:pt idx="0">
                  <c:v>No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Voluntary withdrawal/medical leave process</c:v>
                </c:pt>
                <c:pt idx="1">
                  <c:v>Involuntary withdrawal process</c:v>
                </c:pt>
                <c:pt idx="2">
                  <c:v>Return to classes</c:v>
                </c:pt>
              </c:strCache>
            </c:strRef>
          </c:cat>
          <c:val>
            <c:numRef>
              <c:f>Sheet1!$C$2:$C$4</c:f>
              <c:numCache>
                <c:formatCode>General</c:formatCode>
                <c:ptCount val="3"/>
                <c:pt idx="0">
                  <c:v>20.0</c:v>
                </c:pt>
                <c:pt idx="1">
                  <c:v>47.0</c:v>
                </c:pt>
                <c:pt idx="2">
                  <c:v>20.0</c:v>
                </c:pt>
              </c:numCache>
            </c:numRef>
          </c:val>
        </c:ser>
        <c:dLbls>
          <c:showLegendKey val="0"/>
          <c:showVal val="1"/>
          <c:showCatName val="0"/>
          <c:showSerName val="0"/>
          <c:showPercent val="0"/>
          <c:showBubbleSize val="0"/>
        </c:dLbls>
        <c:gapWidth val="80"/>
        <c:overlap val="25"/>
        <c:axId val="-2090540008"/>
        <c:axId val="-2090536392"/>
      </c:barChart>
      <c:catAx>
        <c:axId val="-2090540008"/>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800" b="0" i="0" u="none" strike="noStrike" kern="1200" cap="none" spc="20" normalizeH="0" baseline="0">
                <a:solidFill>
                  <a:schemeClr val="tx1"/>
                </a:solidFill>
                <a:latin typeface="+mn-lt"/>
                <a:ea typeface="+mn-ea"/>
                <a:cs typeface="+mn-cs"/>
              </a:defRPr>
            </a:pPr>
            <a:endParaRPr lang="en-US"/>
          </a:p>
        </c:txPr>
        <c:crossAx val="-2090536392"/>
        <c:crosses val="autoZero"/>
        <c:auto val="1"/>
        <c:lblAlgn val="ctr"/>
        <c:lblOffset val="100"/>
        <c:noMultiLvlLbl val="0"/>
      </c:catAx>
      <c:valAx>
        <c:axId val="-2090536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800" b="0" i="0" u="none" strike="noStrike" kern="1200" spc="20" baseline="0">
                <a:solidFill>
                  <a:schemeClr val="tx1"/>
                </a:solidFill>
                <a:latin typeface="+mn-lt"/>
                <a:ea typeface="+mn-ea"/>
                <a:cs typeface="+mn-cs"/>
              </a:defRPr>
            </a:pPr>
            <a:endParaRPr lang="en-US"/>
          </a:p>
        </c:txPr>
        <c:crossAx val="-2090540008"/>
        <c:crosses val="autoZero"/>
        <c:crossBetween val="between"/>
      </c:valAx>
      <c:spPr>
        <a:noFill/>
        <a:ln>
          <a:noFill/>
        </a:ln>
        <a:effectLst/>
      </c:spPr>
    </c:plotArea>
    <c:legend>
      <c:legendPos val="tr"/>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2800" b="1" i="0" u="none" strike="noStrike" kern="1200" cap="none" spc="0" normalizeH="0" baseline="0">
                <a:solidFill>
                  <a:schemeClr val="tx1"/>
                </a:solidFill>
                <a:latin typeface="+mn-lt"/>
                <a:ea typeface="+mn-ea"/>
                <a:cs typeface="+mn-cs"/>
              </a:defRPr>
            </a:pPr>
            <a:r>
              <a:rPr lang="en-US" sz="2400" b="1" i="0" u="none" strike="noStrike" kern="1200" cap="all" spc="0" baseline="0" dirty="0">
                <a:solidFill>
                  <a:schemeClr val="tx1"/>
                </a:solidFill>
                <a:latin typeface="+mn-lt"/>
                <a:ea typeface="+mn-ea"/>
                <a:cs typeface="+mn-cs"/>
              </a:rPr>
              <a:t>Role of Case Manager</a:t>
            </a:r>
          </a:p>
        </c:rich>
      </c:tx>
      <c:layout/>
      <c:overlay val="0"/>
      <c:spPr>
        <a:noFill/>
        <a:ln>
          <a:noFill/>
        </a:ln>
        <a:effectLst/>
      </c:spPr>
    </c:title>
    <c:autoTitleDeleted val="0"/>
    <c:plotArea>
      <c:layout>
        <c:manualLayout>
          <c:layoutTarget val="inner"/>
          <c:xMode val="edge"/>
          <c:yMode val="edge"/>
          <c:x val="0.0394816123791532"/>
          <c:y val="0.12000002187227"/>
          <c:w val="0.947774261664"/>
          <c:h val="0.686466113747833"/>
        </c:manualLayout>
      </c:layout>
      <c:barChart>
        <c:barDir val="col"/>
        <c:grouping val="clustered"/>
        <c:varyColors val="0"/>
        <c:ser>
          <c:idx val="0"/>
          <c:order val="0"/>
          <c:tx>
            <c:strRef>
              <c:f>Sheet1!$B$1</c:f>
              <c:strCache>
                <c:ptCount val="1"/>
                <c:pt idx="0">
                  <c:v>Yes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Academic record/registration holds</c:v>
                </c:pt>
                <c:pt idx="1">
                  <c:v>Mandatory initial case management appointment after referral</c:v>
                </c:pt>
                <c:pt idx="2">
                  <c:v>Mandatory intervention/action plans</c:v>
                </c:pt>
                <c:pt idx="3">
                  <c:v>Recommended intervention/action plans</c:v>
                </c:pt>
              </c:strCache>
            </c:strRef>
          </c:cat>
          <c:val>
            <c:numRef>
              <c:f>Sheet1!$B$2:$B$5</c:f>
              <c:numCache>
                <c:formatCode>General</c:formatCode>
                <c:ptCount val="4"/>
                <c:pt idx="0">
                  <c:v>40.0</c:v>
                </c:pt>
                <c:pt idx="1">
                  <c:v>40.0</c:v>
                </c:pt>
                <c:pt idx="2">
                  <c:v>28.0</c:v>
                </c:pt>
                <c:pt idx="3">
                  <c:v>72.0</c:v>
                </c:pt>
              </c:numCache>
            </c:numRef>
          </c:val>
        </c:ser>
        <c:ser>
          <c:idx val="1"/>
          <c:order val="1"/>
          <c:tx>
            <c:strRef>
              <c:f>Sheet1!$C$1</c:f>
              <c:strCache>
                <c:ptCount val="1"/>
                <c:pt idx="0">
                  <c:v>No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Academic record/registration holds</c:v>
                </c:pt>
                <c:pt idx="1">
                  <c:v>Mandatory initial case management appointment after referral</c:v>
                </c:pt>
                <c:pt idx="2">
                  <c:v>Mandatory intervention/action plans</c:v>
                </c:pt>
                <c:pt idx="3">
                  <c:v>Recommended intervention/action plans</c:v>
                </c:pt>
              </c:strCache>
            </c:strRef>
          </c:cat>
          <c:val>
            <c:numRef>
              <c:f>Sheet1!$C$2:$C$5</c:f>
              <c:numCache>
                <c:formatCode>General</c:formatCode>
                <c:ptCount val="4"/>
                <c:pt idx="0">
                  <c:v>48.0</c:v>
                </c:pt>
                <c:pt idx="1">
                  <c:v>47.0</c:v>
                </c:pt>
                <c:pt idx="2">
                  <c:v>58.0</c:v>
                </c:pt>
                <c:pt idx="3">
                  <c:v>15.0</c:v>
                </c:pt>
              </c:numCache>
            </c:numRef>
          </c:val>
        </c:ser>
        <c:dLbls>
          <c:showLegendKey val="0"/>
          <c:showVal val="0"/>
          <c:showCatName val="0"/>
          <c:showSerName val="0"/>
          <c:showPercent val="0"/>
          <c:showBubbleSize val="0"/>
        </c:dLbls>
        <c:gapWidth val="80"/>
        <c:overlap val="25"/>
        <c:axId val="-2092935176"/>
        <c:axId val="-2092831112"/>
      </c:barChart>
      <c:catAx>
        <c:axId val="-2092935176"/>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800" b="0" i="0" u="none" strike="noStrike" kern="1200" cap="none" spc="20" normalizeH="0" baseline="0">
                <a:solidFill>
                  <a:schemeClr val="tx1"/>
                </a:solidFill>
                <a:latin typeface="+mn-lt"/>
                <a:ea typeface="+mn-ea"/>
                <a:cs typeface="+mn-cs"/>
              </a:defRPr>
            </a:pPr>
            <a:endParaRPr lang="en-US"/>
          </a:p>
        </c:txPr>
        <c:crossAx val="-2092831112"/>
        <c:crosses val="autoZero"/>
        <c:auto val="1"/>
        <c:lblAlgn val="ctr"/>
        <c:lblOffset val="100"/>
        <c:noMultiLvlLbl val="0"/>
      </c:catAx>
      <c:valAx>
        <c:axId val="-209283111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800" b="0" i="0" u="none" strike="noStrike" kern="1200" spc="20" baseline="0">
                <a:solidFill>
                  <a:schemeClr val="tx1"/>
                </a:solidFill>
                <a:latin typeface="+mn-lt"/>
                <a:ea typeface="+mn-ea"/>
                <a:cs typeface="+mn-cs"/>
              </a:defRPr>
            </a:pPr>
            <a:endParaRPr lang="en-US"/>
          </a:p>
        </c:txPr>
        <c:crossAx val="-2092935176"/>
        <c:crosses val="autoZero"/>
        <c:crossBetween val="between"/>
      </c:valAx>
      <c:spPr>
        <a:noFill/>
        <a:ln>
          <a:noFill/>
        </a:ln>
        <a:effectLst/>
      </c:spPr>
    </c:plotArea>
    <c:legend>
      <c:legendPos val="tr"/>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i="0" cap="all" baseline="0" dirty="0" smtClean="0">
                <a:solidFill>
                  <a:schemeClr val="tx1"/>
                </a:solidFill>
                <a:effectLst/>
              </a:rPr>
              <a:t>Salary Range based on Job Title</a:t>
            </a:r>
            <a:endParaRPr lang="en-US" sz="2400" b="1" dirty="0">
              <a:solidFill>
                <a:schemeClr val="tx1"/>
              </a:solidFill>
              <a:effectLst/>
            </a:endParaRPr>
          </a:p>
        </c:rich>
      </c:tx>
      <c:layout/>
      <c:overlay val="0"/>
      <c:spPr>
        <a:noFill/>
        <a:ln>
          <a:noFill/>
        </a:ln>
        <a:effectLst/>
      </c:spPr>
    </c:title>
    <c:autoTitleDeleted val="0"/>
    <c:plotArea>
      <c:layout>
        <c:manualLayout>
          <c:layoutTarget val="inner"/>
          <c:xMode val="edge"/>
          <c:yMode val="edge"/>
          <c:x val="0.35277144030709"/>
          <c:y val="0.0969138720438676"/>
          <c:w val="0.60376756821457"/>
          <c:h val="0.741682221111726"/>
        </c:manualLayout>
      </c:layout>
      <c:barChart>
        <c:barDir val="bar"/>
        <c:grouping val="stacked"/>
        <c:varyColors val="0"/>
        <c:ser>
          <c:idx val="0"/>
          <c:order val="0"/>
          <c:spPr>
            <a:noFill/>
            <a:ln>
              <a:noFill/>
            </a:ln>
            <a:effectLst/>
          </c:spPr>
          <c:invertIfNegative val="0"/>
          <c:cat>
            <c:strRef>
              <c:f>'Form Responses'!$BS$2:$BS$7</c:f>
              <c:strCache>
                <c:ptCount val="6"/>
                <c:pt idx="0">
                  <c:v>Student Support Assistant/Administrator/Social Worker</c:v>
                </c:pt>
                <c:pt idx="1">
                  <c:v>Case/Care Manager</c:v>
                </c:pt>
                <c:pt idx="2">
                  <c:v>Associate/Assistant Director </c:v>
                </c:pt>
                <c:pt idx="3">
                  <c:v>Director</c:v>
                </c:pt>
                <c:pt idx="4">
                  <c:v>Coordinator</c:v>
                </c:pt>
                <c:pt idx="5">
                  <c:v>Associate/Assistant Dean</c:v>
                </c:pt>
              </c:strCache>
            </c:strRef>
          </c:cat>
          <c:val>
            <c:numRef>
              <c:f>'Form Responses'!$BT$2:$BT$7</c:f>
              <c:numCache>
                <c:formatCode>General</c:formatCode>
                <c:ptCount val="6"/>
                <c:pt idx="0">
                  <c:v>38.80000000000001</c:v>
                </c:pt>
                <c:pt idx="1">
                  <c:v>25.0</c:v>
                </c:pt>
                <c:pt idx="2">
                  <c:v>40.0</c:v>
                </c:pt>
                <c:pt idx="3">
                  <c:v>60.0</c:v>
                </c:pt>
                <c:pt idx="4">
                  <c:v>39.0</c:v>
                </c:pt>
                <c:pt idx="5">
                  <c:v>39.0</c:v>
                </c:pt>
              </c:numCache>
            </c:numRef>
          </c:val>
        </c:ser>
        <c:ser>
          <c:idx val="1"/>
          <c:order val="1"/>
          <c:spPr>
            <a:solidFill>
              <a:schemeClr val="accent2"/>
            </a:solidFill>
            <a:ln>
              <a:noFill/>
            </a:ln>
            <a:effectLst/>
          </c:spPr>
          <c:invertIfNegative val="0"/>
          <c:cat>
            <c:strRef>
              <c:f>'Form Responses'!$BS$2:$BS$7</c:f>
              <c:strCache>
                <c:ptCount val="6"/>
                <c:pt idx="0">
                  <c:v>Student Support Assistant/Administrator/Social Worker</c:v>
                </c:pt>
                <c:pt idx="1">
                  <c:v>Case/Care Manager</c:v>
                </c:pt>
                <c:pt idx="2">
                  <c:v>Associate/Assistant Director </c:v>
                </c:pt>
                <c:pt idx="3">
                  <c:v>Director</c:v>
                </c:pt>
                <c:pt idx="4">
                  <c:v>Coordinator</c:v>
                </c:pt>
                <c:pt idx="5">
                  <c:v>Associate/Assistant Dean</c:v>
                </c:pt>
              </c:strCache>
            </c:strRef>
          </c:cat>
          <c:val>
            <c:numRef>
              <c:f>'Form Responses'!$BU$2:$BU$7</c:f>
              <c:numCache>
                <c:formatCode>General</c:formatCode>
                <c:ptCount val="6"/>
                <c:pt idx="0">
                  <c:v>46.2</c:v>
                </c:pt>
                <c:pt idx="1">
                  <c:v>73.0</c:v>
                </c:pt>
                <c:pt idx="2">
                  <c:v>30.0</c:v>
                </c:pt>
                <c:pt idx="3">
                  <c:v>22.0</c:v>
                </c:pt>
                <c:pt idx="4">
                  <c:v>50.0</c:v>
                </c:pt>
                <c:pt idx="5">
                  <c:v>41.0</c:v>
                </c:pt>
              </c:numCache>
            </c:numRef>
          </c:val>
        </c:ser>
        <c:dLbls>
          <c:showLegendKey val="0"/>
          <c:showVal val="0"/>
          <c:showCatName val="0"/>
          <c:showSerName val="0"/>
          <c:showPercent val="0"/>
          <c:showBubbleSize val="0"/>
        </c:dLbls>
        <c:gapWidth val="150"/>
        <c:overlap val="100"/>
        <c:axId val="-2091945672"/>
        <c:axId val="-2091942056"/>
      </c:barChart>
      <c:catAx>
        <c:axId val="-2091945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1942056"/>
        <c:crosses val="autoZero"/>
        <c:auto val="1"/>
        <c:lblAlgn val="ctr"/>
        <c:lblOffset val="100"/>
        <c:noMultiLvlLbl val="0"/>
      </c:catAx>
      <c:valAx>
        <c:axId val="-2091942056"/>
        <c:scaling>
          <c:orientation val="minMax"/>
          <c:max val="100.0"/>
          <c:min val="20.0"/>
        </c:scaling>
        <c:delete val="0"/>
        <c:axPos val="b"/>
        <c:majorGridlines>
          <c:spPr>
            <a:ln w="9525" cap="flat" cmpd="sng" algn="ctr">
              <a:solidFill>
                <a:schemeClr val="tx1">
                  <a:lumMod val="15000"/>
                  <a:lumOff val="85000"/>
                </a:schemeClr>
              </a:solidFill>
              <a:round/>
            </a:ln>
            <a:effectLst/>
          </c:spPr>
        </c:majorGridlines>
        <c:numFmt formatCode="&quot;$&quot;#\K;\-&quot;$&quot;#\ \K"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1945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cap="all" baseline="0" dirty="0">
                <a:solidFill>
                  <a:schemeClr val="tx1"/>
                </a:solidFill>
              </a:rPr>
              <a:t>Hospital Follow-up Process</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Required to comply with intervention plan</c:v>
                </c:pt>
                <c:pt idx="2">
                  <c:v>Holds on account</c:v>
                </c:pt>
                <c:pt idx="3">
                  <c:v>Clearance documents (Housing)</c:v>
                </c:pt>
                <c:pt idx="4">
                  <c:v>Clearance documents (Classes)</c:v>
                </c:pt>
                <c:pt idx="5">
                  <c:v>Required appointments</c:v>
                </c:pt>
              </c:strCache>
            </c:strRef>
          </c:cat>
          <c:val>
            <c:numRef>
              <c:f>Sheet1!$B$2:$B$7</c:f>
              <c:numCache>
                <c:formatCode>General</c:formatCode>
                <c:ptCount val="6"/>
                <c:pt idx="0">
                  <c:v>37.0</c:v>
                </c:pt>
                <c:pt idx="1">
                  <c:v>12.0</c:v>
                </c:pt>
                <c:pt idx="2">
                  <c:v>14.0</c:v>
                </c:pt>
                <c:pt idx="3">
                  <c:v>26.0</c:v>
                </c:pt>
                <c:pt idx="4">
                  <c:v>30.0</c:v>
                </c:pt>
                <c:pt idx="5">
                  <c:v>36.0</c:v>
                </c:pt>
              </c:numCache>
            </c:numRef>
          </c:val>
        </c:ser>
        <c:dLbls>
          <c:dLblPos val="inEnd"/>
          <c:showLegendKey val="0"/>
          <c:showVal val="1"/>
          <c:showCatName val="0"/>
          <c:showSerName val="0"/>
          <c:showPercent val="0"/>
          <c:showBubbleSize val="0"/>
        </c:dLbls>
        <c:gapWidth val="182"/>
        <c:axId val="-2095354024"/>
        <c:axId val="-2095449592"/>
      </c:barChart>
      <c:catAx>
        <c:axId val="-209535402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800" b="0" i="0" u="none" strike="noStrike" kern="1200" baseline="0">
                <a:solidFill>
                  <a:schemeClr val="tx1"/>
                </a:solidFill>
                <a:latin typeface="+mn-lt"/>
                <a:ea typeface="+mn-ea"/>
                <a:cs typeface="+mn-cs"/>
              </a:defRPr>
            </a:pPr>
            <a:endParaRPr lang="en-US"/>
          </a:p>
        </c:txPr>
        <c:crossAx val="-2095449592"/>
        <c:crosses val="autoZero"/>
        <c:auto val="1"/>
        <c:lblAlgn val="ctr"/>
        <c:lblOffset val="100"/>
        <c:noMultiLvlLbl val="0"/>
      </c:catAx>
      <c:valAx>
        <c:axId val="-2095449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2000" b="0" i="0" u="none" strike="noStrike" kern="1200" baseline="0">
                <a:solidFill>
                  <a:schemeClr val="tx1"/>
                </a:solidFill>
                <a:latin typeface="+mn-lt"/>
                <a:ea typeface="+mn-ea"/>
                <a:cs typeface="+mn-cs"/>
              </a:defRPr>
            </a:pPr>
            <a:endParaRPr lang="en-US"/>
          </a:p>
        </c:txPr>
        <c:crossAx val="-2095354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cap="all" spc="50" baseline="0">
                <a:solidFill>
                  <a:schemeClr val="tx1"/>
                </a:solidFill>
                <a:latin typeface="+mn-lt"/>
                <a:ea typeface="+mn-ea"/>
                <a:cs typeface="+mn-cs"/>
              </a:defRPr>
            </a:pPr>
            <a:r>
              <a:rPr lang="en-US" sz="2000" b="1" i="0" u="none" strike="noStrike" kern="1200" cap="all" spc="50" baseline="0" dirty="0">
                <a:solidFill>
                  <a:schemeClr val="tx1"/>
                </a:solidFill>
                <a:latin typeface="+mn-lt"/>
                <a:ea typeface="+mn-ea"/>
                <a:cs typeface="+mn-cs"/>
              </a:rPr>
              <a:t>Case Management Models:  2012</a:t>
            </a:r>
          </a:p>
        </c:rich>
      </c:tx>
      <c:layout/>
      <c:overlay val="0"/>
      <c:spPr>
        <a:noFill/>
        <a:ln>
          <a:noFill/>
        </a:ln>
        <a:effectLst/>
      </c:spPr>
    </c:title>
    <c:autoTitleDeleted val="0"/>
    <c:plotArea>
      <c:layout/>
      <c:pieChart>
        <c:varyColors val="1"/>
        <c:ser>
          <c:idx val="0"/>
          <c:order val="0"/>
          <c:tx>
            <c:strRef>
              <c:f>Sheet1!$B$1</c:f>
              <c:strCache>
                <c:ptCount val="1"/>
                <c:pt idx="0">
                  <c:v>Case Management Models:  2012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1"/>
              <c:layout>
                <c:manualLayout>
                  <c:x val="0.0446555016313659"/>
                  <c:y val="0.0209115064320664"/>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0E95526C-3777-413D-A82F-D571F9DBA491}" type="CATEGORYNAME">
                      <a:rPr lang="en-US" sz="1800"/>
                      <a:pPr>
                        <a:defRPr sz="1800" b="0" i="0" u="none" strike="noStrike" kern="1200" baseline="0">
                          <a:solidFill>
                            <a:schemeClr val="tx1"/>
                          </a:solidFill>
                          <a:latin typeface="+mn-lt"/>
                          <a:ea typeface="+mn-ea"/>
                          <a:cs typeface="+mn-cs"/>
                        </a:defRPr>
                      </a:pPr>
                      <a:t>[CATEGORY NAME]</a:t>
                    </a:fld>
                    <a:r>
                      <a:rPr lang="en-US" sz="1800" baseline="0" dirty="0"/>
                      <a:t>
</a:t>
                    </a:r>
                    <a:fld id="{F2E0E57F-217F-42AC-A9F0-12F170DF8881}" type="VALUE">
                      <a:rPr lang="en-US" sz="1800" baseline="0"/>
                      <a:pPr>
                        <a:defRPr sz="1800" b="0" i="0" u="none" strike="noStrike" kern="1200" baseline="0">
                          <a:solidFill>
                            <a:schemeClr val="tx1"/>
                          </a:solidFill>
                          <a:latin typeface="+mn-lt"/>
                          <a:ea typeface="+mn-ea"/>
                          <a:cs typeface="+mn-cs"/>
                        </a:defRPr>
                      </a:pPr>
                      <a:t>[VALUE]</a:t>
                    </a:fld>
                    <a:endParaRPr lang="en-US" sz="180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466769813613581"/>
                      <c:h val="0.10750008100839246"/>
                    </c:manualLayout>
                  </c15:layout>
                  <c15:dlblFieldTable/>
                  <c15:showDataLabelsRange val="0"/>
                </c:ext>
              </c:extLst>
            </c:dLbl>
            <c:dLbl>
              <c:idx val="3"/>
              <c:layout>
                <c:manualLayout>
                  <c:x val="-0.0232817551871589"/>
                  <c:y val="-0.108991119003388"/>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456374761549235"/>
                      <c:h val="0.14859784712273155"/>
                    </c:manualLayout>
                  </c15:layout>
                </c:ext>
              </c:extLst>
            </c:dLbl>
            <c:dLbl>
              <c:idx val="4"/>
              <c:layout>
                <c:manualLayout>
                  <c:x val="0.00178243046349873"/>
                  <c:y val="-0.0261303911085189"/>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7925079833101627"/>
                      <c:h val="0.12489161077087586"/>
                    </c:manualLayout>
                  </c15:layout>
                </c:ext>
              </c:extLst>
            </c:dLbl>
            <c:dLbl>
              <c:idx val="5"/>
              <c:layout>
                <c:manualLayout>
                  <c:x val="0.00188338753280409"/>
                  <c:y val="-0.11558949807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285306904851111"/>
                      <c:h val="0.12551602346003043"/>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Other</c:v>
                </c:pt>
                <c:pt idx="1">
                  <c:v>Combination</c:v>
                </c:pt>
                <c:pt idx="2">
                  <c:v>Clinical</c:v>
                </c:pt>
                <c:pt idx="3">
                  <c:v>Comprehensive</c:v>
                </c:pt>
                <c:pt idx="4">
                  <c:v>Referral/Broker</c:v>
                </c:pt>
                <c:pt idx="5">
                  <c:v>Strengths Based</c:v>
                </c:pt>
                <c:pt idx="6">
                  <c:v>Supportive</c:v>
                </c:pt>
              </c:strCache>
            </c:strRef>
          </c:cat>
          <c:val>
            <c:numRef>
              <c:f>Sheet1!$B$2:$B$8</c:f>
              <c:numCache>
                <c:formatCode>General</c:formatCode>
                <c:ptCount val="7"/>
                <c:pt idx="0">
                  <c:v>3.0</c:v>
                </c:pt>
                <c:pt idx="1">
                  <c:v>8.0</c:v>
                </c:pt>
                <c:pt idx="2">
                  <c:v>43.0</c:v>
                </c:pt>
                <c:pt idx="3">
                  <c:v>50.0</c:v>
                </c:pt>
                <c:pt idx="4">
                  <c:v>29.0</c:v>
                </c:pt>
                <c:pt idx="5">
                  <c:v>1.0</c:v>
                </c:pt>
                <c:pt idx="6">
                  <c:v>27.0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a:solidFill>
                  <a:schemeClr val="tx1"/>
                </a:solidFill>
              </a:rPr>
              <a:t>REFERRAL SOURCES</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Campus Offices </c:v>
                </c:pt>
                <c:pt idx="1">
                  <c:v>Faculty</c:v>
                </c:pt>
                <c:pt idx="2">
                  <c:v>Housing</c:v>
                </c:pt>
                <c:pt idx="3">
                  <c:v>Health &amp; Counseling</c:v>
                </c:pt>
                <c:pt idx="4">
                  <c:v>Self-referrals</c:v>
                </c:pt>
                <c:pt idx="5">
                  <c:v>Family - Friends - Peers </c:v>
                </c:pt>
                <c:pt idx="6">
                  <c:v>Dean of Students Office</c:v>
                </c:pt>
                <c:pt idx="7">
                  <c:v>Formal Referral System</c:v>
                </c:pt>
                <c:pt idx="8">
                  <c:v>Community Providers</c:v>
                </c:pt>
              </c:strCache>
            </c:strRef>
          </c:cat>
          <c:val>
            <c:numRef>
              <c:f>Sheet1!$B$2:$B$10</c:f>
              <c:numCache>
                <c:formatCode>General</c:formatCode>
                <c:ptCount val="9"/>
                <c:pt idx="0">
                  <c:v>80.0</c:v>
                </c:pt>
                <c:pt idx="1">
                  <c:v>78.0</c:v>
                </c:pt>
                <c:pt idx="2">
                  <c:v>75.0</c:v>
                </c:pt>
                <c:pt idx="3">
                  <c:v>73.0</c:v>
                </c:pt>
                <c:pt idx="4">
                  <c:v>71.0</c:v>
                </c:pt>
                <c:pt idx="5">
                  <c:v>71.0</c:v>
                </c:pt>
                <c:pt idx="6">
                  <c:v>62.0</c:v>
                </c:pt>
                <c:pt idx="7">
                  <c:v>55.0</c:v>
                </c:pt>
                <c:pt idx="8">
                  <c:v>40.0</c:v>
                </c:pt>
              </c:numCache>
            </c:numRef>
          </c:val>
        </c:ser>
        <c:dLbls>
          <c:showLegendKey val="0"/>
          <c:showVal val="0"/>
          <c:showCatName val="0"/>
          <c:showSerName val="0"/>
          <c:showPercent val="0"/>
          <c:showBubbleSize val="0"/>
        </c:dLbls>
        <c:gapWidth val="182"/>
        <c:axId val="-2092864760"/>
        <c:axId val="-2092861144"/>
      </c:barChart>
      <c:catAx>
        <c:axId val="-2092864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861144"/>
        <c:crosses val="autoZero"/>
        <c:auto val="1"/>
        <c:lblAlgn val="ctr"/>
        <c:lblOffset val="100"/>
        <c:noMultiLvlLbl val="0"/>
      </c:catAx>
      <c:valAx>
        <c:axId val="-2092861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86476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dirty="0" smtClean="0">
                <a:solidFill>
                  <a:schemeClr val="tx1"/>
                </a:solidFill>
                <a:latin typeface="+mn-lt"/>
                <a:ea typeface="+mn-ea"/>
                <a:cs typeface="+mn-cs"/>
              </a:defRPr>
            </a:pPr>
            <a:r>
              <a:rPr lang="en-US" sz="2400" b="1" i="0" u="none" strike="noStrike" kern="1200" cap="all" spc="0" normalizeH="0" baseline="0" dirty="0" smtClean="0">
                <a:solidFill>
                  <a:schemeClr val="tx1"/>
                </a:solidFill>
                <a:latin typeface="+mn-lt"/>
                <a:ea typeface="+mn-ea"/>
                <a:cs typeface="+mn-cs"/>
              </a:rPr>
              <a:t>MOST CHALLENGING ASPECT OF JOB</a:t>
            </a:r>
          </a:p>
        </c:rich>
      </c:tx>
      <c:layout/>
      <c:overlay val="0"/>
      <c:spPr>
        <a:noFill/>
        <a:ln>
          <a:noFill/>
        </a:ln>
        <a:effectLst/>
      </c:spPr>
    </c:title>
    <c:autoTitleDeleted val="0"/>
    <c:plotArea>
      <c:layout>
        <c:manualLayout>
          <c:layoutTarget val="inner"/>
          <c:xMode val="edge"/>
          <c:yMode val="edge"/>
          <c:x val="0.425092853627904"/>
          <c:y val="0.0992566782810685"/>
          <c:w val="0.553764697367049"/>
          <c:h val="0.83406092531116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c:v>
                </c:pt>
                <c:pt idx="1">
                  <c:v>Limited mental health resources</c:v>
                </c:pt>
                <c:pt idx="2">
                  <c:v>Stress from number of crises</c:v>
                </c:pt>
                <c:pt idx="3">
                  <c:v>Working with those who don't understand case management</c:v>
                </c:pt>
                <c:pt idx="4">
                  <c:v>Limited time/too few case managers</c:v>
                </c:pt>
              </c:strCache>
            </c:strRef>
          </c:cat>
          <c:val>
            <c:numRef>
              <c:f>Sheet1!$B$2:$B$6</c:f>
              <c:numCache>
                <c:formatCode>General</c:formatCode>
                <c:ptCount val="5"/>
                <c:pt idx="0">
                  <c:v>5.0</c:v>
                </c:pt>
                <c:pt idx="1">
                  <c:v>9.0</c:v>
                </c:pt>
                <c:pt idx="2">
                  <c:v>11.0</c:v>
                </c:pt>
                <c:pt idx="3">
                  <c:v>24.0</c:v>
                </c:pt>
                <c:pt idx="4">
                  <c:v>34.0</c:v>
                </c:pt>
              </c:numCache>
            </c:numRef>
          </c:val>
        </c:ser>
        <c:dLbls>
          <c:showLegendKey val="0"/>
          <c:showVal val="0"/>
          <c:showCatName val="0"/>
          <c:showSerName val="0"/>
          <c:showPercent val="0"/>
          <c:showBubbleSize val="0"/>
        </c:dLbls>
        <c:gapWidth val="182"/>
        <c:axId val="-2095557496"/>
        <c:axId val="-2095553880"/>
      </c:barChart>
      <c:catAx>
        <c:axId val="-2095557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5553880"/>
        <c:crosses val="autoZero"/>
        <c:auto val="1"/>
        <c:lblAlgn val="ctr"/>
        <c:lblOffset val="100"/>
        <c:noMultiLvlLbl val="0"/>
      </c:catAx>
      <c:valAx>
        <c:axId val="-2095553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5557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i="0" u="none" strike="noStrike" kern="1200" cap="all" spc="0" normalizeH="0" baseline="0" dirty="0" smtClean="0">
                <a:solidFill>
                  <a:schemeClr val="tx1"/>
                </a:solidFill>
                <a:latin typeface="+mn-lt"/>
                <a:ea typeface="+mn-ea"/>
                <a:cs typeface="+mn-cs"/>
              </a:rPr>
              <a:t>Support on Campus</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Others in my non-clinical department</c:v>
                </c:pt>
                <c:pt idx="1">
                  <c:v>Clinical supervision</c:v>
                </c:pt>
                <c:pt idx="2">
                  <c:v>Non-clinical supervisor</c:v>
                </c:pt>
                <c:pt idx="3">
                  <c:v>CAPS</c:v>
                </c:pt>
                <c:pt idx="4">
                  <c:v>BIT members</c:v>
                </c:pt>
                <c:pt idx="5">
                  <c:v>Personal therapy</c:v>
                </c:pt>
                <c:pt idx="6">
                  <c:v>Other case managers</c:v>
                </c:pt>
              </c:strCache>
            </c:strRef>
          </c:cat>
          <c:val>
            <c:numRef>
              <c:f>Sheet1!$B$2:$B$8</c:f>
              <c:numCache>
                <c:formatCode>General</c:formatCode>
                <c:ptCount val="7"/>
                <c:pt idx="0">
                  <c:v>27.0</c:v>
                </c:pt>
                <c:pt idx="1">
                  <c:v>7.0</c:v>
                </c:pt>
                <c:pt idx="2">
                  <c:v>17.0</c:v>
                </c:pt>
                <c:pt idx="3">
                  <c:v>17.0</c:v>
                </c:pt>
                <c:pt idx="4">
                  <c:v>19.0</c:v>
                </c:pt>
                <c:pt idx="5">
                  <c:v>2.0</c:v>
                </c:pt>
                <c:pt idx="6">
                  <c:v>9.0</c:v>
                </c:pt>
              </c:numCache>
            </c:numRef>
          </c:val>
        </c:ser>
        <c:dLbls>
          <c:dLblPos val="inEnd"/>
          <c:showLegendKey val="0"/>
          <c:showVal val="1"/>
          <c:showCatName val="0"/>
          <c:showSerName val="0"/>
          <c:showPercent val="0"/>
          <c:showBubbleSize val="0"/>
        </c:dLbls>
        <c:gapWidth val="182"/>
        <c:axId val="-2097607928"/>
        <c:axId val="-2098009304"/>
      </c:barChart>
      <c:catAx>
        <c:axId val="-2097607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8009304"/>
        <c:crosses val="autoZero"/>
        <c:auto val="1"/>
        <c:lblAlgn val="ctr"/>
        <c:lblOffset val="100"/>
        <c:noMultiLvlLbl val="0"/>
      </c:catAx>
      <c:valAx>
        <c:axId val="-2098009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7607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prstClr val="black">
                    <a:lumMod val="65000"/>
                    <a:lumOff val="35000"/>
                  </a:prstClr>
                </a:solidFill>
                <a:latin typeface="+mn-lt"/>
                <a:ea typeface="+mn-ea"/>
                <a:cs typeface="+mn-cs"/>
              </a:defRPr>
            </a:pPr>
            <a:r>
              <a:rPr lang="en-US" sz="2400" b="1" i="0" u="none" strike="noStrike" kern="1200" cap="all" spc="0" normalizeH="0" baseline="0" dirty="0">
                <a:solidFill>
                  <a:prstClr val="black">
                    <a:lumMod val="65000"/>
                    <a:lumOff val="35000"/>
                  </a:prstClr>
                </a:solidFill>
                <a:latin typeface="+mn-lt"/>
                <a:ea typeface="+mn-ea"/>
                <a:cs typeface="+mn-cs"/>
              </a:rPr>
              <a:t>Responsibility for Crisis/Emergency Response</a:t>
            </a:r>
          </a:p>
        </c:rich>
      </c:tx>
      <c:layout/>
      <c:overlay val="0"/>
      <c:spPr>
        <a:noFill/>
        <a:ln>
          <a:noFill/>
        </a:ln>
        <a:effectLst/>
      </c:spPr>
    </c:title>
    <c:autoTitleDeleted val="0"/>
    <c:plotArea>
      <c:layout>
        <c:manualLayout>
          <c:layoutTarget val="inner"/>
          <c:xMode val="edge"/>
          <c:yMode val="edge"/>
          <c:x val="0.0483424911856505"/>
          <c:y val="0.125219169147087"/>
          <c:w val="0.938951238847679"/>
          <c:h val="0.743577592462452"/>
        </c:manualLayout>
      </c:layout>
      <c:barChart>
        <c:barDir val="col"/>
        <c:grouping val="clustered"/>
        <c:varyColors val="0"/>
        <c:ser>
          <c:idx val="0"/>
          <c:order val="0"/>
          <c:tx>
            <c:strRef>
              <c:f>Sheet1!$B$1</c:f>
              <c:strCache>
                <c:ptCount val="1"/>
                <c:pt idx="0">
                  <c:v>Yes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Single case manager</c:v>
                </c:pt>
                <c:pt idx="1">
                  <c:v>Case management office</c:v>
                </c:pt>
                <c:pt idx="2">
                  <c:v>During business hours</c:v>
                </c:pt>
                <c:pt idx="3">
                  <c:v>After hours (Hospitals)</c:v>
                </c:pt>
                <c:pt idx="4">
                  <c:v>After hours (On campus)</c:v>
                </c:pt>
              </c:strCache>
            </c:strRef>
          </c:cat>
          <c:val>
            <c:numRef>
              <c:f>Sheet1!$B$2:$B$6</c:f>
              <c:numCache>
                <c:formatCode>General</c:formatCode>
                <c:ptCount val="5"/>
                <c:pt idx="0">
                  <c:v>27.0</c:v>
                </c:pt>
                <c:pt idx="1">
                  <c:v>35.0</c:v>
                </c:pt>
                <c:pt idx="2">
                  <c:v>67.0</c:v>
                </c:pt>
                <c:pt idx="3">
                  <c:v>16.0</c:v>
                </c:pt>
                <c:pt idx="4">
                  <c:v>31.0</c:v>
                </c:pt>
              </c:numCache>
            </c:numRef>
          </c:val>
        </c:ser>
        <c:ser>
          <c:idx val="1"/>
          <c:order val="1"/>
          <c:tx>
            <c:strRef>
              <c:f>Sheet1!$C$1</c:f>
              <c:strCache>
                <c:ptCount val="1"/>
                <c:pt idx="0">
                  <c:v>No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Single case manager</c:v>
                </c:pt>
                <c:pt idx="1">
                  <c:v>Case management office</c:v>
                </c:pt>
                <c:pt idx="2">
                  <c:v>During business hours</c:v>
                </c:pt>
                <c:pt idx="3">
                  <c:v>After hours (Hospitals)</c:v>
                </c:pt>
                <c:pt idx="4">
                  <c:v>After hours (On campus)</c:v>
                </c:pt>
              </c:strCache>
            </c:strRef>
          </c:cat>
          <c:val>
            <c:numRef>
              <c:f>Sheet1!$C$2:$C$6</c:f>
              <c:numCache>
                <c:formatCode>General</c:formatCode>
                <c:ptCount val="5"/>
                <c:pt idx="0">
                  <c:v>30.0</c:v>
                </c:pt>
                <c:pt idx="1">
                  <c:v>28.0</c:v>
                </c:pt>
                <c:pt idx="2">
                  <c:v>12.0</c:v>
                </c:pt>
                <c:pt idx="3">
                  <c:v>40.0</c:v>
                </c:pt>
                <c:pt idx="4">
                  <c:v>32.0</c:v>
                </c:pt>
              </c:numCache>
            </c:numRef>
          </c:val>
        </c:ser>
        <c:ser>
          <c:idx val="2"/>
          <c:order val="2"/>
          <c:tx>
            <c:strRef>
              <c:f>Sheet1!$D$1</c:f>
              <c:strCache>
                <c:ptCount val="1"/>
                <c:pt idx="0">
                  <c:v>Depends on Situation</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Single case manager</c:v>
                </c:pt>
                <c:pt idx="1">
                  <c:v>Case management office</c:v>
                </c:pt>
                <c:pt idx="2">
                  <c:v>During business hours</c:v>
                </c:pt>
                <c:pt idx="3">
                  <c:v>After hours (Hospitals)</c:v>
                </c:pt>
                <c:pt idx="4">
                  <c:v>After hours (On campus)</c:v>
                </c:pt>
              </c:strCache>
            </c:strRef>
          </c:cat>
          <c:val>
            <c:numRef>
              <c:f>Sheet1!$D$2:$D$6</c:f>
              <c:numCache>
                <c:formatCode>General</c:formatCode>
                <c:ptCount val="5"/>
                <c:pt idx="0">
                  <c:v>23.0</c:v>
                </c:pt>
                <c:pt idx="1">
                  <c:v>13.0</c:v>
                </c:pt>
                <c:pt idx="2">
                  <c:v>9.0</c:v>
                </c:pt>
                <c:pt idx="3">
                  <c:v>21.0</c:v>
                </c:pt>
                <c:pt idx="4">
                  <c:v>22.0</c:v>
                </c:pt>
              </c:numCache>
            </c:numRef>
          </c:val>
        </c:ser>
        <c:dLbls>
          <c:showLegendKey val="0"/>
          <c:showVal val="0"/>
          <c:showCatName val="0"/>
          <c:showSerName val="0"/>
          <c:showPercent val="0"/>
          <c:showBubbleSize val="0"/>
        </c:dLbls>
        <c:gapWidth val="80"/>
        <c:overlap val="25"/>
        <c:axId val="-2093871928"/>
        <c:axId val="-2093868328"/>
      </c:barChart>
      <c:catAx>
        <c:axId val="-2093871928"/>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cap="none" spc="20" normalizeH="0" baseline="0">
                <a:solidFill>
                  <a:schemeClr val="tx1"/>
                </a:solidFill>
                <a:latin typeface="+mn-lt"/>
                <a:ea typeface="+mn-ea"/>
                <a:cs typeface="+mn-cs"/>
              </a:defRPr>
            </a:pPr>
            <a:endParaRPr lang="en-US"/>
          </a:p>
        </c:txPr>
        <c:crossAx val="-2093868328"/>
        <c:crosses val="autoZero"/>
        <c:auto val="1"/>
        <c:lblAlgn val="ctr"/>
        <c:lblOffset val="100"/>
        <c:noMultiLvlLbl val="0"/>
      </c:catAx>
      <c:valAx>
        <c:axId val="-209386832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tx1"/>
                </a:solidFill>
                <a:latin typeface="+mn-lt"/>
                <a:ea typeface="+mn-ea"/>
                <a:cs typeface="+mn-cs"/>
              </a:defRPr>
            </a:pPr>
            <a:endParaRPr lang="en-US"/>
          </a:p>
        </c:txPr>
        <c:crossAx val="-2093871928"/>
        <c:crosses val="autoZero"/>
        <c:crossBetween val="between"/>
      </c:valAx>
      <c:spPr>
        <a:noFill/>
        <a:ln>
          <a:noFill/>
        </a:ln>
        <a:effectLst/>
      </c:spPr>
    </c:plotArea>
    <c:legend>
      <c:legendPos val="tr"/>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i="0" u="none" strike="noStrike" kern="1200" cap="all" spc="0" normalizeH="0" baseline="0">
                <a:solidFill>
                  <a:schemeClr val="tx1"/>
                </a:solidFill>
                <a:latin typeface="+mn-lt"/>
                <a:ea typeface="+mn-ea"/>
                <a:cs typeface="+mn-cs"/>
              </a:rPr>
              <a:t>Quality and Outcomes Assessments</a:t>
            </a:r>
          </a:p>
        </c:rich>
      </c:tx>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Utilization and range of services</c:v>
                </c:pt>
                <c:pt idx="1">
                  <c:v>Practice aspects of work</c:v>
                </c:pt>
                <c:pt idx="2">
                  <c:v>Function and work of BIT</c:v>
                </c:pt>
                <c:pt idx="3">
                  <c:v>Impact of work on department/institution</c:v>
                </c:pt>
                <c:pt idx="4">
                  <c:v>Student experience</c:v>
                </c:pt>
              </c:strCache>
            </c:strRef>
          </c:cat>
          <c:val>
            <c:numRef>
              <c:f>Sheet1!$B$2:$B$6</c:f>
              <c:numCache>
                <c:formatCode>General</c:formatCode>
                <c:ptCount val="5"/>
                <c:pt idx="0">
                  <c:v>22.0</c:v>
                </c:pt>
                <c:pt idx="1">
                  <c:v>15.0</c:v>
                </c:pt>
                <c:pt idx="2">
                  <c:v>17.0</c:v>
                </c:pt>
                <c:pt idx="3">
                  <c:v>14.0</c:v>
                </c:pt>
                <c:pt idx="4">
                  <c:v>36.0</c:v>
                </c:pt>
              </c:numCache>
            </c:numRef>
          </c:val>
        </c:ser>
        <c:dLbls>
          <c:dLblPos val="inEnd"/>
          <c:showLegendKey val="0"/>
          <c:showVal val="1"/>
          <c:showCatName val="0"/>
          <c:showSerName val="0"/>
          <c:showPercent val="0"/>
          <c:showBubbleSize val="0"/>
        </c:dLbls>
        <c:gapWidth val="182"/>
        <c:axId val="-2090565224"/>
        <c:axId val="-2092234920"/>
      </c:barChart>
      <c:catAx>
        <c:axId val="-209056522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234920"/>
        <c:crosses val="autoZero"/>
        <c:auto val="1"/>
        <c:lblAlgn val="ctr"/>
        <c:lblOffset val="100"/>
        <c:noMultiLvlLbl val="0"/>
      </c:catAx>
      <c:valAx>
        <c:axId val="-2092234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0565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i="0" u="none" strike="noStrike" kern="1200" cap="all" spc="0" normalizeH="0" baseline="0">
                <a:solidFill>
                  <a:schemeClr val="tx1"/>
                </a:solidFill>
                <a:latin typeface="+mn-lt"/>
                <a:ea typeface="+mn-ea"/>
                <a:cs typeface="+mn-cs"/>
              </a:rPr>
              <a:t>Case Notes, Reports, and Databases</a:t>
            </a:r>
          </a:p>
        </c:rich>
      </c:tx>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Other</c:v>
                </c:pt>
                <c:pt idx="1">
                  <c:v>Homegrown database</c:v>
                </c:pt>
                <c:pt idx="2">
                  <c:v>Paper</c:v>
                </c:pt>
                <c:pt idx="3">
                  <c:v>Titanium</c:v>
                </c:pt>
                <c:pt idx="4">
                  <c:v>Excel spreadsheet</c:v>
                </c:pt>
                <c:pt idx="5">
                  <c:v>Maxient</c:v>
                </c:pt>
                <c:pt idx="6">
                  <c:v>Symplicity</c:v>
                </c:pt>
              </c:strCache>
            </c:strRef>
          </c:cat>
          <c:val>
            <c:numRef>
              <c:f>Sheet1!$B$2:$B$8</c:f>
              <c:numCache>
                <c:formatCode>General</c:formatCode>
                <c:ptCount val="7"/>
                <c:pt idx="0">
                  <c:v>11.0</c:v>
                </c:pt>
                <c:pt idx="1">
                  <c:v>15.0</c:v>
                </c:pt>
                <c:pt idx="2">
                  <c:v>11.0</c:v>
                </c:pt>
                <c:pt idx="3">
                  <c:v>19.0</c:v>
                </c:pt>
                <c:pt idx="4">
                  <c:v>19.0</c:v>
                </c:pt>
                <c:pt idx="5">
                  <c:v>27.0</c:v>
                </c:pt>
                <c:pt idx="6">
                  <c:v>23.0</c:v>
                </c:pt>
              </c:numCache>
            </c:numRef>
          </c:val>
        </c:ser>
        <c:dLbls>
          <c:dLblPos val="inEnd"/>
          <c:showLegendKey val="0"/>
          <c:showVal val="1"/>
          <c:showCatName val="0"/>
          <c:showSerName val="0"/>
          <c:showPercent val="0"/>
          <c:showBubbleSize val="0"/>
        </c:dLbls>
        <c:gapWidth val="182"/>
        <c:axId val="-2092124424"/>
        <c:axId val="-2098552424"/>
      </c:barChart>
      <c:catAx>
        <c:axId val="-2092124424"/>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8552424"/>
        <c:crosses val="autoZero"/>
        <c:auto val="1"/>
        <c:lblAlgn val="ctr"/>
        <c:lblOffset val="100"/>
        <c:noMultiLvlLbl val="0"/>
      </c:catAx>
      <c:valAx>
        <c:axId val="-2098552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12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prstClr val="black">
                    <a:lumMod val="65000"/>
                    <a:lumOff val="35000"/>
                  </a:prstClr>
                </a:solidFill>
                <a:latin typeface="+mn-lt"/>
                <a:ea typeface="+mn-ea"/>
                <a:cs typeface="+mn-cs"/>
              </a:defRPr>
            </a:pPr>
            <a:r>
              <a:rPr lang="en-US" sz="2400" b="1" i="0" u="none" strike="noStrike" kern="1200" cap="all" spc="0" normalizeH="0" baseline="0" dirty="0">
                <a:solidFill>
                  <a:prstClr val="black">
                    <a:lumMod val="65000"/>
                    <a:lumOff val="35000"/>
                  </a:prstClr>
                </a:solidFill>
                <a:latin typeface="+mn-lt"/>
                <a:ea typeface="+mn-ea"/>
                <a:cs typeface="+mn-cs"/>
              </a:rPr>
              <a:t>Involvement of the Case Manager</a:t>
            </a:r>
          </a:p>
        </c:rich>
      </c:tx>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Other</c:v>
                </c:pt>
                <c:pt idx="1">
                  <c:v>Chair BIT meetings</c:v>
                </c:pt>
                <c:pt idx="2">
                  <c:v>Coordinate BIT agenda</c:v>
                </c:pt>
                <c:pt idx="3">
                  <c:v>Sit as member of BIT</c:v>
                </c:pt>
                <c:pt idx="4">
                  <c:v>Folow up with students discussed</c:v>
                </c:pt>
                <c:pt idx="5">
                  <c:v>Document outcomes from BIT discussions</c:v>
                </c:pt>
                <c:pt idx="6">
                  <c:v>Accept and process all "concern and distress" referrals</c:v>
                </c:pt>
                <c:pt idx="7">
                  <c:v>Only accept referrals from BIT</c:v>
                </c:pt>
                <c:pt idx="8">
                  <c:v>No interaction with BIT or its process</c:v>
                </c:pt>
              </c:strCache>
            </c:strRef>
          </c:cat>
          <c:val>
            <c:numRef>
              <c:f>Sheet1!$B$2:$B$10</c:f>
              <c:numCache>
                <c:formatCode>General</c:formatCode>
                <c:ptCount val="9"/>
                <c:pt idx="0">
                  <c:v>15.0</c:v>
                </c:pt>
                <c:pt idx="1">
                  <c:v>20.0</c:v>
                </c:pt>
                <c:pt idx="2">
                  <c:v>32.0</c:v>
                </c:pt>
                <c:pt idx="3">
                  <c:v>57.0</c:v>
                </c:pt>
                <c:pt idx="4">
                  <c:v>55.0</c:v>
                </c:pt>
                <c:pt idx="5">
                  <c:v>40.0</c:v>
                </c:pt>
                <c:pt idx="6">
                  <c:v>36.0</c:v>
                </c:pt>
                <c:pt idx="7">
                  <c:v>6.0</c:v>
                </c:pt>
                <c:pt idx="8">
                  <c:v>5.0</c:v>
                </c:pt>
              </c:numCache>
            </c:numRef>
          </c:val>
        </c:ser>
        <c:dLbls>
          <c:dLblPos val="inEnd"/>
          <c:showLegendKey val="0"/>
          <c:showVal val="1"/>
          <c:showCatName val="0"/>
          <c:showSerName val="0"/>
          <c:showPercent val="0"/>
          <c:showBubbleSize val="0"/>
        </c:dLbls>
        <c:gapWidth val="182"/>
        <c:axId val="-2092771608"/>
        <c:axId val="-2092668440"/>
      </c:barChart>
      <c:catAx>
        <c:axId val="-2092771608"/>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2668440"/>
        <c:crosses val="autoZero"/>
        <c:auto val="1"/>
        <c:lblAlgn val="ctr"/>
        <c:lblOffset val="100"/>
        <c:noMultiLvlLbl val="0"/>
      </c:catAx>
      <c:valAx>
        <c:axId val="-2092668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9277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i="0" u="none" strike="noStrike" kern="1200" cap="all" spc="0" normalizeH="0" baseline="0" dirty="0">
                <a:solidFill>
                  <a:schemeClr val="tx1"/>
                </a:solidFill>
                <a:latin typeface="+mn-lt"/>
                <a:ea typeface="+mn-ea"/>
                <a:cs typeface="+mn-cs"/>
              </a:rPr>
              <a:t>STUDENT FOLLOW-UP MEETINGS</a:t>
            </a:r>
          </a:p>
        </c:rich>
      </c:tx>
      <c:overlay val="0"/>
      <c:spPr>
        <a:noFill/>
        <a:ln>
          <a:noFill/>
        </a:ln>
        <a:effectLst/>
      </c:spPr>
    </c:title>
    <c:autoTitleDeleted val="0"/>
    <c:plotArea>
      <c:layout/>
      <c:pieChart>
        <c:varyColors val="1"/>
        <c:ser>
          <c:idx val="0"/>
          <c:order val="0"/>
          <c:tx>
            <c:strRef>
              <c:f>Sheet1!$B$1</c:f>
              <c:strCache>
                <c:ptCount val="1"/>
                <c:pt idx="0">
                  <c:v>Student Follow Up Meetings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Lbl>
              <c:idx val="0"/>
              <c:tx>
                <c:rich>
                  <a:bodyPr/>
                  <a:lstStyle/>
                  <a:p>
                    <a:r>
                      <a:rPr lang="en-US" baseline="0" dirty="0" smtClean="0"/>
                      <a:t>Case by Case basis</a:t>
                    </a:r>
                  </a:p>
                  <a:p>
                    <a:r>
                      <a:rPr lang="en-US" baseline="0" dirty="0" smtClean="0"/>
                      <a:t>32%</a:t>
                    </a:r>
                    <a:r>
                      <a:rPr lang="en-US" baseline="0" dirty="0"/>
                      <a:t>
</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0511572251385243"/>
                  <c:y val="0.066966511185205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Other</c:v>
                </c:pt>
                <c:pt idx="1">
                  <c:v>Not applicable</c:v>
                </c:pt>
                <c:pt idx="2">
                  <c:v>Encouraged</c:v>
                </c:pt>
                <c:pt idx="3">
                  <c:v>Required</c:v>
                </c:pt>
              </c:strCache>
            </c:strRef>
          </c:cat>
          <c:val>
            <c:numRef>
              <c:f>Sheet1!$B$2:$B$5</c:f>
              <c:numCache>
                <c:formatCode>General</c:formatCode>
                <c:ptCount val="4"/>
                <c:pt idx="0">
                  <c:v>28.0</c:v>
                </c:pt>
                <c:pt idx="1">
                  <c:v>17.0</c:v>
                </c:pt>
                <c:pt idx="2">
                  <c:v>34.0</c:v>
                </c:pt>
                <c:pt idx="3">
                  <c:v>8.0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smtClean="0">
                <a:solidFill>
                  <a:schemeClr val="tx1"/>
                </a:solidFill>
              </a:rPr>
              <a:t>SALARY RANGE BY STATE</a:t>
            </a:r>
            <a:endParaRPr lang="en-US" sz="2400" b="1" dirty="0">
              <a:solidFill>
                <a:schemeClr val="tx1"/>
              </a:solidFill>
            </a:endParaRPr>
          </a:p>
        </c:rich>
      </c:tx>
      <c:layout/>
      <c:overlay val="0"/>
      <c:spPr>
        <a:noFill/>
        <a:ln>
          <a:noFill/>
        </a:ln>
        <a:effectLst/>
      </c:spPr>
    </c:title>
    <c:autoTitleDeleted val="0"/>
    <c:plotArea>
      <c:layout>
        <c:manualLayout>
          <c:layoutTarget val="inner"/>
          <c:xMode val="edge"/>
          <c:yMode val="edge"/>
          <c:x val="0.0943218905024735"/>
          <c:y val="0.132789803900878"/>
          <c:w val="0.862145213619131"/>
          <c:h val="0.661048798460585"/>
        </c:manualLayout>
      </c:layout>
      <c:barChart>
        <c:barDir val="col"/>
        <c:grouping val="stacked"/>
        <c:varyColors val="0"/>
        <c:ser>
          <c:idx val="0"/>
          <c:order val="0"/>
          <c:spPr>
            <a:noFill/>
            <a:ln>
              <a:noFill/>
            </a:ln>
            <a:effectLst/>
          </c:spPr>
          <c:invertIfNegative val="0"/>
          <c:cat>
            <c:strRef>
              <c:f>'Form Responses'!$CA$2:$CA$29</c:f>
              <c:strCache>
                <c:ptCount val="28"/>
                <c:pt idx="0">
                  <c:v>AL</c:v>
                </c:pt>
                <c:pt idx="1">
                  <c:v>MT</c:v>
                </c:pt>
                <c:pt idx="2">
                  <c:v>SC</c:v>
                </c:pt>
                <c:pt idx="3">
                  <c:v>KY</c:v>
                </c:pt>
                <c:pt idx="4">
                  <c:v>AR</c:v>
                </c:pt>
                <c:pt idx="5">
                  <c:v>ID</c:v>
                </c:pt>
                <c:pt idx="6">
                  <c:v>TX</c:v>
                </c:pt>
                <c:pt idx="7">
                  <c:v>WA</c:v>
                </c:pt>
                <c:pt idx="8">
                  <c:v>IN</c:v>
                </c:pt>
                <c:pt idx="9">
                  <c:v>WI </c:v>
                </c:pt>
                <c:pt idx="10">
                  <c:v>GA</c:v>
                </c:pt>
                <c:pt idx="11">
                  <c:v>MA</c:v>
                </c:pt>
                <c:pt idx="12">
                  <c:v>PA</c:v>
                </c:pt>
                <c:pt idx="13">
                  <c:v>AZ</c:v>
                </c:pt>
                <c:pt idx="14">
                  <c:v>MD</c:v>
                </c:pt>
                <c:pt idx="15">
                  <c:v>IA</c:v>
                </c:pt>
                <c:pt idx="16">
                  <c:v>MI</c:v>
                </c:pt>
                <c:pt idx="17">
                  <c:v>MN</c:v>
                </c:pt>
                <c:pt idx="18">
                  <c:v>OR</c:v>
                </c:pt>
                <c:pt idx="19">
                  <c:v>CO</c:v>
                </c:pt>
                <c:pt idx="20">
                  <c:v>FL</c:v>
                </c:pt>
                <c:pt idx="21">
                  <c:v>NY</c:v>
                </c:pt>
                <c:pt idx="22">
                  <c:v>NC</c:v>
                </c:pt>
                <c:pt idx="23">
                  <c:v>IL</c:v>
                </c:pt>
                <c:pt idx="24">
                  <c:v>OH</c:v>
                </c:pt>
                <c:pt idx="25">
                  <c:v>TN</c:v>
                </c:pt>
                <c:pt idx="26">
                  <c:v>CA</c:v>
                </c:pt>
                <c:pt idx="27">
                  <c:v>Canada</c:v>
                </c:pt>
              </c:strCache>
            </c:strRef>
          </c:cat>
          <c:val>
            <c:numRef>
              <c:f>'Form Responses'!$CB$2:$CB$29</c:f>
              <c:numCache>
                <c:formatCode>General</c:formatCode>
                <c:ptCount val="28"/>
                <c:pt idx="0">
                  <c:v>25.0</c:v>
                </c:pt>
                <c:pt idx="1">
                  <c:v>39.9</c:v>
                </c:pt>
                <c:pt idx="2">
                  <c:v>39.9</c:v>
                </c:pt>
                <c:pt idx="3">
                  <c:v>44.0</c:v>
                </c:pt>
                <c:pt idx="4">
                  <c:v>47.9</c:v>
                </c:pt>
                <c:pt idx="5">
                  <c:v>47.5</c:v>
                </c:pt>
                <c:pt idx="6">
                  <c:v>47.0</c:v>
                </c:pt>
                <c:pt idx="7">
                  <c:v>49.9</c:v>
                </c:pt>
                <c:pt idx="8">
                  <c:v>40.0</c:v>
                </c:pt>
                <c:pt idx="9">
                  <c:v>50.0</c:v>
                </c:pt>
                <c:pt idx="10">
                  <c:v>50.0</c:v>
                </c:pt>
                <c:pt idx="11">
                  <c:v>54.9</c:v>
                </c:pt>
                <c:pt idx="12">
                  <c:v>38.88</c:v>
                </c:pt>
                <c:pt idx="13">
                  <c:v>56.9</c:v>
                </c:pt>
                <c:pt idx="14">
                  <c:v>53.0</c:v>
                </c:pt>
                <c:pt idx="15">
                  <c:v>51.0</c:v>
                </c:pt>
                <c:pt idx="16">
                  <c:v>52.0</c:v>
                </c:pt>
                <c:pt idx="17">
                  <c:v>64.9</c:v>
                </c:pt>
                <c:pt idx="18">
                  <c:v>45.0</c:v>
                </c:pt>
                <c:pt idx="19">
                  <c:v>47.0</c:v>
                </c:pt>
                <c:pt idx="20">
                  <c:v>35.0</c:v>
                </c:pt>
                <c:pt idx="21">
                  <c:v>39.0</c:v>
                </c:pt>
                <c:pt idx="22">
                  <c:v>45.5</c:v>
                </c:pt>
                <c:pt idx="23">
                  <c:v>63.0</c:v>
                </c:pt>
                <c:pt idx="24">
                  <c:v>79.9</c:v>
                </c:pt>
                <c:pt idx="25">
                  <c:v>39.0</c:v>
                </c:pt>
                <c:pt idx="26">
                  <c:v>41.5</c:v>
                </c:pt>
                <c:pt idx="27">
                  <c:v>68.0</c:v>
                </c:pt>
              </c:numCache>
            </c:numRef>
          </c:val>
        </c:ser>
        <c:ser>
          <c:idx val="1"/>
          <c:order val="1"/>
          <c:spPr>
            <a:solidFill>
              <a:schemeClr val="accent2"/>
            </a:solidFill>
            <a:ln>
              <a:noFill/>
            </a:ln>
            <a:effectLst/>
          </c:spPr>
          <c:invertIfNegative val="0"/>
          <c:dPt>
            <c:idx val="0"/>
            <c:invertIfNegative val="0"/>
            <c:bubble3D val="0"/>
            <c:spPr>
              <a:solidFill>
                <a:schemeClr val="accent2"/>
              </a:solidFill>
              <a:ln>
                <a:solidFill>
                  <a:schemeClr val="accent2"/>
                </a:solidFill>
              </a:ln>
              <a:effectLst/>
            </c:spPr>
          </c:dPt>
          <c:dPt>
            <c:idx val="1"/>
            <c:invertIfNegative val="0"/>
            <c:bubble3D val="0"/>
            <c:spPr>
              <a:solidFill>
                <a:schemeClr val="accent4"/>
              </a:solidFill>
              <a:ln>
                <a:solidFill>
                  <a:schemeClr val="accent4"/>
                </a:solidFill>
              </a:ln>
              <a:effectLst/>
            </c:spPr>
          </c:dPt>
          <c:dPt>
            <c:idx val="2"/>
            <c:invertIfNegative val="0"/>
            <c:bubble3D val="0"/>
            <c:spPr>
              <a:solidFill>
                <a:schemeClr val="accent4"/>
              </a:solidFill>
              <a:ln>
                <a:solidFill>
                  <a:schemeClr val="accent4"/>
                </a:solidFill>
              </a:ln>
              <a:effectLst/>
            </c:spPr>
          </c:dPt>
          <c:dPt>
            <c:idx val="3"/>
            <c:invertIfNegative val="0"/>
            <c:bubble3D val="0"/>
            <c:spPr>
              <a:solidFill>
                <a:schemeClr val="accent2"/>
              </a:solidFill>
              <a:ln>
                <a:solidFill>
                  <a:schemeClr val="accent2"/>
                </a:solidFill>
              </a:ln>
              <a:effectLst/>
            </c:spPr>
          </c:dPt>
          <c:dPt>
            <c:idx val="4"/>
            <c:invertIfNegative val="0"/>
            <c:bubble3D val="0"/>
            <c:spPr>
              <a:solidFill>
                <a:schemeClr val="accent4"/>
              </a:solidFill>
              <a:ln>
                <a:solidFill>
                  <a:schemeClr val="accent4"/>
                </a:solidFill>
              </a:ln>
              <a:effectLst/>
            </c:spPr>
          </c:dPt>
          <c:dPt>
            <c:idx val="5"/>
            <c:invertIfNegative val="0"/>
            <c:bubble3D val="0"/>
            <c:spPr>
              <a:solidFill>
                <a:schemeClr val="accent2"/>
              </a:solidFill>
              <a:ln>
                <a:solidFill>
                  <a:schemeClr val="accent2"/>
                </a:solidFill>
              </a:ln>
              <a:effectLst/>
            </c:spPr>
          </c:dPt>
          <c:dPt>
            <c:idx val="6"/>
            <c:invertIfNegative val="0"/>
            <c:bubble3D val="0"/>
            <c:spPr>
              <a:solidFill>
                <a:schemeClr val="accent2"/>
              </a:solidFill>
              <a:ln>
                <a:solidFill>
                  <a:schemeClr val="accent2"/>
                </a:solidFill>
              </a:ln>
              <a:effectLst/>
            </c:spPr>
          </c:dPt>
          <c:dPt>
            <c:idx val="7"/>
            <c:invertIfNegative val="0"/>
            <c:bubble3D val="0"/>
            <c:spPr>
              <a:solidFill>
                <a:schemeClr val="accent4"/>
              </a:solidFill>
              <a:ln>
                <a:solidFill>
                  <a:schemeClr val="accent4"/>
                </a:solidFill>
              </a:ln>
              <a:effectLst/>
            </c:spPr>
          </c:dPt>
          <c:dPt>
            <c:idx val="8"/>
            <c:invertIfNegative val="0"/>
            <c:bubble3D val="0"/>
            <c:spPr>
              <a:solidFill>
                <a:schemeClr val="accent2"/>
              </a:solidFill>
              <a:ln>
                <a:solidFill>
                  <a:schemeClr val="accent2"/>
                </a:solidFill>
              </a:ln>
              <a:effectLst/>
            </c:spPr>
          </c:dPt>
          <c:dPt>
            <c:idx val="9"/>
            <c:invertIfNegative val="0"/>
            <c:bubble3D val="0"/>
            <c:spPr>
              <a:solidFill>
                <a:schemeClr val="accent4"/>
              </a:solidFill>
              <a:ln>
                <a:solidFill>
                  <a:schemeClr val="accent4"/>
                </a:solidFill>
              </a:ln>
              <a:effectLst/>
            </c:spPr>
          </c:dPt>
          <c:dPt>
            <c:idx val="10"/>
            <c:invertIfNegative val="0"/>
            <c:bubble3D val="0"/>
            <c:spPr>
              <a:solidFill>
                <a:schemeClr val="accent2"/>
              </a:solidFill>
              <a:ln>
                <a:solidFill>
                  <a:schemeClr val="accent2"/>
                </a:solidFill>
              </a:ln>
              <a:effectLst/>
            </c:spPr>
          </c:dPt>
          <c:dPt>
            <c:idx val="11"/>
            <c:invertIfNegative val="0"/>
            <c:bubble3D val="0"/>
            <c:spPr>
              <a:solidFill>
                <a:schemeClr val="accent4"/>
              </a:solidFill>
              <a:ln>
                <a:solidFill>
                  <a:schemeClr val="accent4"/>
                </a:solidFill>
              </a:ln>
              <a:effectLst/>
            </c:spPr>
          </c:dPt>
          <c:dPt>
            <c:idx val="12"/>
            <c:invertIfNegative val="0"/>
            <c:bubble3D val="0"/>
            <c:spPr>
              <a:solidFill>
                <a:schemeClr val="accent2"/>
              </a:solidFill>
              <a:ln>
                <a:solidFill>
                  <a:schemeClr val="accent2"/>
                </a:solidFill>
              </a:ln>
              <a:effectLst/>
            </c:spPr>
          </c:dPt>
          <c:dPt>
            <c:idx val="13"/>
            <c:invertIfNegative val="0"/>
            <c:bubble3D val="0"/>
            <c:spPr>
              <a:solidFill>
                <a:schemeClr val="accent4"/>
              </a:solidFill>
              <a:ln>
                <a:solidFill>
                  <a:schemeClr val="accent4"/>
                </a:solidFill>
              </a:ln>
              <a:effectLst/>
            </c:spPr>
          </c:dPt>
          <c:dPt>
            <c:idx val="14"/>
            <c:invertIfNegative val="0"/>
            <c:bubble3D val="0"/>
            <c:spPr>
              <a:solidFill>
                <a:schemeClr val="accent2"/>
              </a:solidFill>
              <a:ln>
                <a:solidFill>
                  <a:schemeClr val="accent2"/>
                </a:solidFill>
              </a:ln>
              <a:effectLst/>
            </c:spPr>
          </c:dPt>
          <c:dPt>
            <c:idx val="15"/>
            <c:invertIfNegative val="0"/>
            <c:bubble3D val="0"/>
            <c:spPr>
              <a:solidFill>
                <a:schemeClr val="accent2"/>
              </a:solidFill>
              <a:ln>
                <a:solidFill>
                  <a:schemeClr val="accent2"/>
                </a:solidFill>
              </a:ln>
              <a:effectLst/>
            </c:spPr>
          </c:dPt>
          <c:dPt>
            <c:idx val="16"/>
            <c:invertIfNegative val="0"/>
            <c:bubble3D val="0"/>
            <c:spPr>
              <a:solidFill>
                <a:schemeClr val="accent2"/>
              </a:solidFill>
              <a:ln>
                <a:solidFill>
                  <a:schemeClr val="accent2"/>
                </a:solidFill>
              </a:ln>
              <a:effectLst/>
            </c:spPr>
          </c:dPt>
          <c:dPt>
            <c:idx val="17"/>
            <c:invertIfNegative val="0"/>
            <c:bubble3D val="0"/>
            <c:spPr>
              <a:solidFill>
                <a:schemeClr val="accent4"/>
              </a:solidFill>
              <a:ln>
                <a:solidFill>
                  <a:schemeClr val="accent4"/>
                </a:solidFill>
              </a:ln>
              <a:effectLst/>
            </c:spPr>
          </c:dPt>
          <c:dPt>
            <c:idx val="18"/>
            <c:invertIfNegative val="0"/>
            <c:bubble3D val="0"/>
            <c:spPr>
              <a:solidFill>
                <a:schemeClr val="accent2"/>
              </a:solidFill>
              <a:ln>
                <a:solidFill>
                  <a:schemeClr val="accent2"/>
                </a:solidFill>
              </a:ln>
              <a:effectLst/>
            </c:spPr>
          </c:dPt>
          <c:dPt>
            <c:idx val="19"/>
            <c:invertIfNegative val="0"/>
            <c:bubble3D val="0"/>
            <c:spPr>
              <a:solidFill>
                <a:schemeClr val="accent2"/>
              </a:solidFill>
              <a:ln>
                <a:solidFill>
                  <a:schemeClr val="accent2"/>
                </a:solidFill>
              </a:ln>
              <a:effectLst/>
            </c:spPr>
          </c:dPt>
          <c:dPt>
            <c:idx val="20"/>
            <c:invertIfNegative val="0"/>
            <c:bubble3D val="0"/>
            <c:spPr>
              <a:solidFill>
                <a:schemeClr val="accent2"/>
              </a:solidFill>
              <a:ln>
                <a:solidFill>
                  <a:schemeClr val="accent2"/>
                </a:solidFill>
              </a:ln>
              <a:effectLst/>
            </c:spPr>
          </c:dPt>
          <c:dPt>
            <c:idx val="21"/>
            <c:invertIfNegative val="0"/>
            <c:bubble3D val="0"/>
            <c:spPr>
              <a:solidFill>
                <a:schemeClr val="accent2"/>
              </a:solidFill>
              <a:ln>
                <a:solidFill>
                  <a:schemeClr val="accent2"/>
                </a:solidFill>
              </a:ln>
              <a:effectLst/>
            </c:spPr>
          </c:dPt>
          <c:dPt>
            <c:idx val="22"/>
            <c:invertIfNegative val="0"/>
            <c:bubble3D val="0"/>
            <c:spPr>
              <a:solidFill>
                <a:schemeClr val="accent2"/>
              </a:solidFill>
              <a:ln>
                <a:solidFill>
                  <a:schemeClr val="accent2"/>
                </a:solidFill>
              </a:ln>
              <a:effectLst/>
            </c:spPr>
          </c:dPt>
          <c:dPt>
            <c:idx val="23"/>
            <c:invertIfNegative val="0"/>
            <c:bubble3D val="0"/>
            <c:spPr>
              <a:solidFill>
                <a:schemeClr val="accent2"/>
              </a:solidFill>
              <a:ln>
                <a:solidFill>
                  <a:schemeClr val="accent2"/>
                </a:solidFill>
              </a:ln>
              <a:effectLst/>
            </c:spPr>
          </c:dPt>
          <c:dPt>
            <c:idx val="24"/>
            <c:invertIfNegative val="0"/>
            <c:bubble3D val="0"/>
            <c:spPr>
              <a:solidFill>
                <a:schemeClr val="accent4"/>
              </a:solidFill>
              <a:ln>
                <a:solidFill>
                  <a:schemeClr val="accent4"/>
                </a:solidFill>
              </a:ln>
              <a:effectLst/>
            </c:spPr>
          </c:dPt>
          <c:dPt>
            <c:idx val="25"/>
            <c:invertIfNegative val="0"/>
            <c:bubble3D val="0"/>
            <c:spPr>
              <a:solidFill>
                <a:schemeClr val="accent2"/>
              </a:solidFill>
              <a:ln>
                <a:solidFill>
                  <a:schemeClr val="accent2"/>
                </a:solidFill>
              </a:ln>
              <a:effectLst/>
            </c:spPr>
          </c:dPt>
          <c:dPt>
            <c:idx val="26"/>
            <c:invertIfNegative val="0"/>
            <c:bubble3D val="0"/>
            <c:spPr>
              <a:solidFill>
                <a:schemeClr val="accent2"/>
              </a:solidFill>
              <a:ln>
                <a:solidFill>
                  <a:schemeClr val="accent2"/>
                </a:solidFill>
              </a:ln>
              <a:effectLst/>
            </c:spPr>
          </c:dPt>
          <c:dPt>
            <c:idx val="27"/>
            <c:invertIfNegative val="0"/>
            <c:bubble3D val="0"/>
            <c:spPr>
              <a:solidFill>
                <a:schemeClr val="accent2"/>
              </a:solidFill>
              <a:ln>
                <a:solidFill>
                  <a:schemeClr val="accent2"/>
                </a:solidFill>
              </a:ln>
              <a:effectLst/>
            </c:spPr>
          </c:dPt>
          <c:cat>
            <c:strRef>
              <c:f>'Form Responses'!$CA$2:$CA$29</c:f>
              <c:strCache>
                <c:ptCount val="28"/>
                <c:pt idx="0">
                  <c:v>AL</c:v>
                </c:pt>
                <c:pt idx="1">
                  <c:v>MT</c:v>
                </c:pt>
                <c:pt idx="2">
                  <c:v>SC</c:v>
                </c:pt>
                <c:pt idx="3">
                  <c:v>KY</c:v>
                </c:pt>
                <c:pt idx="4">
                  <c:v>AR</c:v>
                </c:pt>
                <c:pt idx="5">
                  <c:v>ID</c:v>
                </c:pt>
                <c:pt idx="6">
                  <c:v>TX</c:v>
                </c:pt>
                <c:pt idx="7">
                  <c:v>WA</c:v>
                </c:pt>
                <c:pt idx="8">
                  <c:v>IN</c:v>
                </c:pt>
                <c:pt idx="9">
                  <c:v>WI </c:v>
                </c:pt>
                <c:pt idx="10">
                  <c:v>GA</c:v>
                </c:pt>
                <c:pt idx="11">
                  <c:v>MA</c:v>
                </c:pt>
                <c:pt idx="12">
                  <c:v>PA</c:v>
                </c:pt>
                <c:pt idx="13">
                  <c:v>AZ</c:v>
                </c:pt>
                <c:pt idx="14">
                  <c:v>MD</c:v>
                </c:pt>
                <c:pt idx="15">
                  <c:v>IA</c:v>
                </c:pt>
                <c:pt idx="16">
                  <c:v>MI</c:v>
                </c:pt>
                <c:pt idx="17">
                  <c:v>MN</c:v>
                </c:pt>
                <c:pt idx="18">
                  <c:v>OR</c:v>
                </c:pt>
                <c:pt idx="19">
                  <c:v>CO</c:v>
                </c:pt>
                <c:pt idx="20">
                  <c:v>FL</c:v>
                </c:pt>
                <c:pt idx="21">
                  <c:v>NY</c:v>
                </c:pt>
                <c:pt idx="22">
                  <c:v>NC</c:v>
                </c:pt>
                <c:pt idx="23">
                  <c:v>IL</c:v>
                </c:pt>
                <c:pt idx="24">
                  <c:v>OH</c:v>
                </c:pt>
                <c:pt idx="25">
                  <c:v>TN</c:v>
                </c:pt>
                <c:pt idx="26">
                  <c:v>CA</c:v>
                </c:pt>
                <c:pt idx="27">
                  <c:v>Canada</c:v>
                </c:pt>
              </c:strCache>
            </c:strRef>
          </c:cat>
          <c:val>
            <c:numRef>
              <c:f>'Form Responses'!$CC$2:$CC$29</c:f>
              <c:numCache>
                <c:formatCode>General</c:formatCode>
                <c:ptCount val="28"/>
                <c:pt idx="0">
                  <c:v>13.0</c:v>
                </c:pt>
                <c:pt idx="1">
                  <c:v>0.1</c:v>
                </c:pt>
                <c:pt idx="2">
                  <c:v>0.1</c:v>
                </c:pt>
                <c:pt idx="3">
                  <c:v>1.0</c:v>
                </c:pt>
                <c:pt idx="4">
                  <c:v>0.1</c:v>
                </c:pt>
                <c:pt idx="5">
                  <c:v>1.0</c:v>
                </c:pt>
                <c:pt idx="6">
                  <c:v>3.0</c:v>
                </c:pt>
                <c:pt idx="7">
                  <c:v>0.1</c:v>
                </c:pt>
                <c:pt idx="8">
                  <c:v>10.0</c:v>
                </c:pt>
                <c:pt idx="9">
                  <c:v>0.1</c:v>
                </c:pt>
                <c:pt idx="10">
                  <c:v>1.0</c:v>
                </c:pt>
                <c:pt idx="11">
                  <c:v>0.1</c:v>
                </c:pt>
                <c:pt idx="12">
                  <c:v>18.2</c:v>
                </c:pt>
                <c:pt idx="13">
                  <c:v>0.1</c:v>
                </c:pt>
                <c:pt idx="14">
                  <c:v>5.0</c:v>
                </c:pt>
                <c:pt idx="15">
                  <c:v>9.0</c:v>
                </c:pt>
                <c:pt idx="16">
                  <c:v>10.0</c:v>
                </c:pt>
                <c:pt idx="17">
                  <c:v>0.1</c:v>
                </c:pt>
                <c:pt idx="18">
                  <c:v>20.0</c:v>
                </c:pt>
                <c:pt idx="19">
                  <c:v>21.5</c:v>
                </c:pt>
                <c:pt idx="20">
                  <c:v>35.0</c:v>
                </c:pt>
                <c:pt idx="21">
                  <c:v>35.0</c:v>
                </c:pt>
                <c:pt idx="22">
                  <c:v>33.5</c:v>
                </c:pt>
                <c:pt idx="23">
                  <c:v>16.5</c:v>
                </c:pt>
                <c:pt idx="24">
                  <c:v>0.1</c:v>
                </c:pt>
                <c:pt idx="25">
                  <c:v>43.0</c:v>
                </c:pt>
                <c:pt idx="26">
                  <c:v>47.5</c:v>
                </c:pt>
                <c:pt idx="27">
                  <c:v>30.0</c:v>
                </c:pt>
              </c:numCache>
            </c:numRef>
          </c:val>
        </c:ser>
        <c:dLbls>
          <c:showLegendKey val="0"/>
          <c:showVal val="0"/>
          <c:showCatName val="0"/>
          <c:showSerName val="0"/>
          <c:showPercent val="0"/>
          <c:showBubbleSize val="0"/>
        </c:dLbls>
        <c:gapWidth val="150"/>
        <c:overlap val="100"/>
        <c:axId val="-2092611976"/>
        <c:axId val="-2092608312"/>
      </c:barChart>
      <c:catAx>
        <c:axId val="-2092611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2092608312"/>
        <c:crosses val="autoZero"/>
        <c:auto val="1"/>
        <c:lblAlgn val="ctr"/>
        <c:lblOffset val="100"/>
        <c:noMultiLvlLbl val="0"/>
      </c:catAx>
      <c:valAx>
        <c:axId val="-2092608312"/>
        <c:scaling>
          <c:orientation val="minMax"/>
          <c:max val="100.0"/>
          <c:min val="20.0"/>
        </c:scaling>
        <c:delete val="0"/>
        <c:axPos val="l"/>
        <c:majorGridlines>
          <c:spPr>
            <a:ln w="9525" cap="flat" cmpd="sng" algn="ctr">
              <a:solidFill>
                <a:schemeClr val="tx1">
                  <a:lumMod val="15000"/>
                  <a:lumOff val="85000"/>
                </a:schemeClr>
              </a:solidFill>
              <a:round/>
            </a:ln>
            <a:effectLst/>
          </c:spPr>
        </c:majorGridlines>
        <c:numFmt formatCode="&quot;$&quot;#\K;\-&quot;$&quot;#\ \K"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61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dirty="0">
                <a:solidFill>
                  <a:schemeClr val="tx1"/>
                </a:solidFill>
              </a:rPr>
              <a:t>ACTION </a:t>
            </a:r>
            <a:r>
              <a:rPr lang="en-US" sz="2400" b="1" i="0" u="none" strike="noStrike" kern="1200" cap="all" spc="0" normalizeH="0" baseline="0" dirty="0">
                <a:solidFill>
                  <a:schemeClr val="tx1"/>
                </a:solidFill>
                <a:latin typeface="+mn-lt"/>
                <a:ea typeface="+mn-ea"/>
                <a:cs typeface="+mn-cs"/>
              </a:rPr>
              <a:t>PLANS AND RECOMMENDATIONS</a:t>
            </a:r>
          </a:p>
        </c:rich>
      </c:tx>
      <c:overlay val="0"/>
      <c:spPr>
        <a:noFill/>
        <a:ln>
          <a:noFill/>
        </a:ln>
        <a:effectLst/>
      </c:spPr>
    </c:title>
    <c:autoTitleDeleted val="0"/>
    <c:plotArea>
      <c:layout/>
      <c:pieChart>
        <c:varyColors val="1"/>
        <c:ser>
          <c:idx val="0"/>
          <c:order val="0"/>
          <c:tx>
            <c:strRef>
              <c:f>Sheet1!$B$1</c:f>
              <c:strCache>
                <c:ptCount val="1"/>
                <c:pt idx="0">
                  <c:v>Action Plans and Recommendations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Lbls>
            <c:dLbl>
              <c:idx val="0"/>
              <c:tx>
                <c:rich>
                  <a:bodyPr/>
                  <a:lstStyle/>
                  <a:p>
                    <a:r>
                      <a:rPr lang="en-US" sz="1800" b="0" i="0" u="none" strike="noStrike" kern="1200" baseline="0" dirty="0" smtClean="0">
                        <a:solidFill>
                          <a:prstClr val="black"/>
                        </a:solidFill>
                      </a:rPr>
                      <a:t>Case-by-Case basis</a:t>
                    </a:r>
                  </a:p>
                  <a:p>
                    <a:r>
                      <a:rPr lang="en-US" sz="1800" b="0" i="0" u="none" strike="noStrike" kern="1200" baseline="0" dirty="0" smtClean="0">
                        <a:solidFill>
                          <a:prstClr val="black"/>
                        </a:solidFill>
                      </a:rPr>
                      <a:t>36%</a:t>
                    </a:r>
                    <a:endParaRPr lang="en-US" sz="1800" baseline="0"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Other</c:v>
                </c:pt>
                <c:pt idx="1">
                  <c:v>Not applicable</c:v>
                </c:pt>
                <c:pt idx="2">
                  <c:v>Not required</c:v>
                </c:pt>
                <c:pt idx="3">
                  <c:v>Required</c:v>
                </c:pt>
              </c:strCache>
            </c:strRef>
          </c:cat>
          <c:val>
            <c:numRef>
              <c:f>Sheet1!$B$2:$B$5</c:f>
              <c:numCache>
                <c:formatCode>General</c:formatCode>
                <c:ptCount val="4"/>
                <c:pt idx="0">
                  <c:v>32.0</c:v>
                </c:pt>
                <c:pt idx="1">
                  <c:v>15.0</c:v>
                </c:pt>
                <c:pt idx="2">
                  <c:v>25.0</c:v>
                </c:pt>
                <c:pt idx="3">
                  <c:v>16.0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i="0" u="none" strike="noStrike" kern="1200" cap="all" spc="0" normalizeH="0" baseline="0" dirty="0">
                <a:solidFill>
                  <a:schemeClr val="tx1"/>
                </a:solidFill>
                <a:latin typeface="+mn-lt"/>
                <a:ea typeface="+mn-ea"/>
                <a:cs typeface="+mn-cs"/>
              </a:rPr>
              <a:t>BIT and Case Management Resources</a:t>
            </a:r>
          </a:p>
        </c:rich>
      </c:tx>
      <c:overlay val="0"/>
      <c:spPr>
        <a:noFill/>
        <a:ln>
          <a:noFill/>
        </a:ln>
        <a:effectLst/>
      </c:spPr>
    </c:title>
    <c:autoTitleDeleted val="0"/>
    <c:plotArea>
      <c:layout>
        <c:manualLayout>
          <c:layoutTarget val="inner"/>
          <c:xMode val="edge"/>
          <c:yMode val="edge"/>
          <c:x val="0.0393643371805958"/>
          <c:y val="0.119584753365346"/>
          <c:w val="0.947929391697048"/>
          <c:h val="0.777608773559151"/>
        </c:manualLayout>
      </c:layout>
      <c:barChart>
        <c:barDir val="col"/>
        <c:grouping val="clustered"/>
        <c:varyColors val="0"/>
        <c:ser>
          <c:idx val="0"/>
          <c:order val="0"/>
          <c:tx>
            <c:strRef>
              <c:f>Sheet1!$B$1</c:f>
              <c:strCache>
                <c:ptCount val="1"/>
                <c:pt idx="0">
                  <c:v>Yes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"Official" BIT charge letter</c:v>
                </c:pt>
                <c:pt idx="1">
                  <c:v>Individual budget</c:v>
                </c:pt>
                <c:pt idx="2">
                  <c:v>Community provider database</c:v>
                </c:pt>
                <c:pt idx="3">
                  <c:v>Interns/Graduate Assistants</c:v>
                </c:pt>
                <c:pt idx="4">
                  <c:v>Student workers</c:v>
                </c:pt>
                <c:pt idx="5">
                  <c:v>Standard model of practice</c:v>
                </c:pt>
              </c:strCache>
            </c:strRef>
          </c:cat>
          <c:val>
            <c:numRef>
              <c:f>Sheet1!$B$2:$B$7</c:f>
              <c:numCache>
                <c:formatCode>General</c:formatCode>
                <c:ptCount val="6"/>
                <c:pt idx="0">
                  <c:v>24.0</c:v>
                </c:pt>
                <c:pt idx="1">
                  <c:v>21.0</c:v>
                </c:pt>
                <c:pt idx="2">
                  <c:v>51.0</c:v>
                </c:pt>
                <c:pt idx="3">
                  <c:v>37.0</c:v>
                </c:pt>
                <c:pt idx="4">
                  <c:v>18.0</c:v>
                </c:pt>
                <c:pt idx="5">
                  <c:v>42.0</c:v>
                </c:pt>
              </c:numCache>
            </c:numRef>
          </c:val>
        </c:ser>
        <c:ser>
          <c:idx val="1"/>
          <c:order val="1"/>
          <c:tx>
            <c:strRef>
              <c:f>Sheet1!$C$1</c:f>
              <c:strCache>
                <c:ptCount val="1"/>
                <c:pt idx="0">
                  <c:v>No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"Official" BIT charge letter</c:v>
                </c:pt>
                <c:pt idx="1">
                  <c:v>Individual budget</c:v>
                </c:pt>
                <c:pt idx="2">
                  <c:v>Community provider database</c:v>
                </c:pt>
                <c:pt idx="3">
                  <c:v>Interns/Graduate Assistants</c:v>
                </c:pt>
                <c:pt idx="4">
                  <c:v>Student workers</c:v>
                </c:pt>
                <c:pt idx="5">
                  <c:v>Standard model of practice</c:v>
                </c:pt>
              </c:strCache>
            </c:strRef>
          </c:cat>
          <c:val>
            <c:numRef>
              <c:f>Sheet1!$C$2:$C$7</c:f>
              <c:numCache>
                <c:formatCode>General</c:formatCode>
                <c:ptCount val="6"/>
                <c:pt idx="0">
                  <c:v>56.0</c:v>
                </c:pt>
                <c:pt idx="1">
                  <c:v>66.0</c:v>
                </c:pt>
                <c:pt idx="2">
                  <c:v>37.0</c:v>
                </c:pt>
                <c:pt idx="3">
                  <c:v>51.0</c:v>
                </c:pt>
                <c:pt idx="4">
                  <c:v>69.0</c:v>
                </c:pt>
                <c:pt idx="5">
                  <c:v>43.0</c:v>
                </c:pt>
              </c:numCache>
            </c:numRef>
          </c:val>
        </c:ser>
        <c:dLbls>
          <c:showLegendKey val="0"/>
          <c:showVal val="0"/>
          <c:showCatName val="0"/>
          <c:showSerName val="0"/>
          <c:showPercent val="0"/>
          <c:showBubbleSize val="0"/>
        </c:dLbls>
        <c:gapWidth val="80"/>
        <c:overlap val="25"/>
        <c:axId val="-2094336664"/>
        <c:axId val="-2094333048"/>
      </c:barChart>
      <c:catAx>
        <c:axId val="-2094336664"/>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cap="none" spc="20" normalizeH="0" baseline="0">
                <a:solidFill>
                  <a:schemeClr val="tx1"/>
                </a:solidFill>
                <a:latin typeface="+mn-lt"/>
                <a:ea typeface="+mn-ea"/>
                <a:cs typeface="+mn-cs"/>
              </a:defRPr>
            </a:pPr>
            <a:endParaRPr lang="en-US"/>
          </a:p>
        </c:txPr>
        <c:crossAx val="-2094333048"/>
        <c:crosses val="autoZero"/>
        <c:auto val="1"/>
        <c:lblAlgn val="ctr"/>
        <c:lblOffset val="100"/>
        <c:noMultiLvlLbl val="0"/>
      </c:catAx>
      <c:valAx>
        <c:axId val="-20943330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spc="20" baseline="0">
                <a:solidFill>
                  <a:schemeClr val="tx1"/>
                </a:solidFill>
                <a:latin typeface="+mn-lt"/>
                <a:ea typeface="+mn-ea"/>
                <a:cs typeface="+mn-cs"/>
              </a:defRPr>
            </a:pPr>
            <a:endParaRPr lang="en-US"/>
          </a:p>
        </c:txPr>
        <c:crossAx val="-2094336664"/>
        <c:crosses val="autoZero"/>
        <c:crossBetween val="between"/>
      </c:valAx>
      <c:spPr>
        <a:noFill/>
        <a:ln>
          <a:noFill/>
        </a:ln>
        <a:effectLst/>
      </c:spPr>
    </c:plotArea>
    <c:legend>
      <c:legendPos val="tr"/>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400" b="1" i="0" u="none" strike="noStrike" kern="1200" cap="all" spc="0" normalizeH="0" baseline="0">
                <a:solidFill>
                  <a:schemeClr val="tx1"/>
                </a:solidFill>
                <a:latin typeface="+mn-lt"/>
                <a:ea typeface="+mn-ea"/>
                <a:cs typeface="+mn-cs"/>
              </a:defRPr>
            </a:pPr>
            <a:r>
              <a:rPr lang="en-US" sz="2400" b="1" i="0" u="none" strike="noStrike" kern="1200" cap="all" spc="0" normalizeH="0" baseline="0" dirty="0">
                <a:solidFill>
                  <a:schemeClr val="tx1"/>
                </a:solidFill>
                <a:latin typeface="+mn-lt"/>
                <a:ea typeface="+mn-ea"/>
                <a:cs typeface="+mn-cs"/>
              </a:rPr>
              <a:t>Case management/BIT </a:t>
            </a:r>
            <a:r>
              <a:rPr lang="en-US" sz="2400" b="1" i="0" u="none" strike="noStrike" kern="1200" cap="all" spc="0" normalizeH="0" baseline="0" dirty="0" smtClean="0">
                <a:solidFill>
                  <a:schemeClr val="tx1"/>
                </a:solidFill>
                <a:latin typeface="+mn-lt"/>
                <a:ea typeface="+mn-ea"/>
                <a:cs typeface="+mn-cs"/>
              </a:rPr>
              <a:t>Rubric to determine risk</a:t>
            </a:r>
            <a:endParaRPr lang="en-US" sz="2400" b="1" i="0" u="none" strike="noStrike" kern="1200" cap="all" spc="0" normalizeH="0" baseline="0" dirty="0">
              <a:solidFill>
                <a:schemeClr val="tx1"/>
              </a:solidFill>
              <a:latin typeface="+mn-lt"/>
              <a:ea typeface="+mn-ea"/>
              <a:cs typeface="+mn-cs"/>
            </a:endParaRPr>
          </a:p>
        </c:rich>
      </c:tx>
      <c:overlay val="0"/>
      <c:spPr>
        <a:noFill/>
        <a:ln>
          <a:noFill/>
        </a:ln>
        <a:effectLst/>
      </c:spPr>
    </c:title>
    <c:autoTitleDeleted val="0"/>
    <c:plotArea>
      <c:layout/>
      <c:barChart>
        <c:barDir val="bar"/>
        <c:grouping val="clustered"/>
        <c:varyColors val="0"/>
        <c:ser>
          <c:idx val="0"/>
          <c:order val="0"/>
          <c:tx>
            <c:strRef>
              <c:f>Sheet1!$B$1</c:f>
              <c:strCache>
                <c:ptCount val="1"/>
                <c:pt idx="0">
                  <c:v>BIT Rubric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Other</c:v>
                </c:pt>
                <c:pt idx="2">
                  <c:v>NaBITA</c:v>
                </c:pt>
                <c:pt idx="3">
                  <c:v>Deisinger</c:v>
                </c:pt>
                <c:pt idx="4">
                  <c:v>Homegrown/adaptation</c:v>
                </c:pt>
                <c:pt idx="5">
                  <c:v>Combination</c:v>
                </c:pt>
                <c:pt idx="6">
                  <c:v>WAVR-21</c:v>
                </c:pt>
              </c:strCache>
            </c:strRef>
          </c:cat>
          <c:val>
            <c:numRef>
              <c:f>Sheet1!$B$2:$B$8</c:f>
              <c:numCache>
                <c:formatCode>General</c:formatCode>
                <c:ptCount val="7"/>
                <c:pt idx="0">
                  <c:v>18.0</c:v>
                </c:pt>
                <c:pt idx="1">
                  <c:v>13.0</c:v>
                </c:pt>
                <c:pt idx="2">
                  <c:v>8.0</c:v>
                </c:pt>
                <c:pt idx="3">
                  <c:v>6.0</c:v>
                </c:pt>
                <c:pt idx="4">
                  <c:v>5.0</c:v>
                </c:pt>
                <c:pt idx="5">
                  <c:v>2.0</c:v>
                </c:pt>
                <c:pt idx="6">
                  <c:v>4.0</c:v>
                </c:pt>
              </c:numCache>
            </c:numRef>
          </c:val>
        </c:ser>
        <c:dLbls>
          <c:dLblPos val="inEnd"/>
          <c:showLegendKey val="0"/>
          <c:showVal val="1"/>
          <c:showCatName val="0"/>
          <c:showSerName val="0"/>
          <c:showPercent val="0"/>
          <c:showBubbleSize val="0"/>
        </c:dLbls>
        <c:gapWidth val="182"/>
        <c:axId val="-2091194632"/>
        <c:axId val="-2093686024"/>
      </c:barChart>
      <c:catAx>
        <c:axId val="-2091194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3686024"/>
        <c:crosses val="autoZero"/>
        <c:auto val="1"/>
        <c:lblAlgn val="ctr"/>
        <c:lblOffset val="100"/>
        <c:noMultiLvlLbl val="0"/>
      </c:catAx>
      <c:valAx>
        <c:axId val="-2093686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1194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r>
              <a:rPr lang="en-US" sz="2400">
                <a:solidFill>
                  <a:schemeClr val="tx1"/>
                </a:solidFill>
              </a:rPr>
              <a:t>INVOLUNTARY WITHDRAWAL POLICIES</a:t>
            </a:r>
          </a:p>
        </c:rich>
      </c:tx>
      <c:overlay val="0"/>
      <c:spPr>
        <a:noFill/>
        <a:ln>
          <a:noFill/>
        </a:ln>
        <a:effectLst/>
      </c:spPr>
    </c:title>
    <c:autoTitleDeleted val="0"/>
    <c:plotArea>
      <c:layout/>
      <c:pieChart>
        <c:varyColors val="1"/>
        <c:ser>
          <c:idx val="0"/>
          <c:order val="0"/>
          <c:tx>
            <c:strRef>
              <c:f>Sheet1!$B$1</c:f>
              <c:strCache>
                <c:ptCount val="1"/>
                <c:pt idx="0">
                  <c:v>Series 1</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3"/>
              <c:layout>
                <c:manualLayout>
                  <c:x val="0.160256132821734"/>
                  <c:y val="0.0371417662898428"/>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4"/>
                <c:pt idx="0">
                  <c:v>Yes</c:v>
                </c:pt>
                <c:pt idx="1">
                  <c:v>No</c:v>
                </c:pt>
                <c:pt idx="2">
                  <c:v>In development</c:v>
                </c:pt>
                <c:pt idx="3">
                  <c:v>Other</c:v>
                </c:pt>
              </c:strCache>
            </c:strRef>
          </c:cat>
          <c:val>
            <c:numRef>
              <c:f>Sheet1!$B$2:$B$6</c:f>
              <c:numCache>
                <c:formatCode>General</c:formatCode>
                <c:ptCount val="4"/>
                <c:pt idx="0">
                  <c:v>32.0</c:v>
                </c:pt>
                <c:pt idx="1">
                  <c:v>33.0</c:v>
                </c:pt>
                <c:pt idx="2">
                  <c:v>6.0</c:v>
                </c:pt>
                <c:pt idx="3">
                  <c:v>2.0</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sz="2800" b="1" dirty="0" smtClean="0">
                <a:solidFill>
                  <a:schemeClr val="tx1"/>
                </a:solidFill>
              </a:rPr>
              <a:t>SALARY</a:t>
            </a:r>
            <a:r>
              <a:rPr lang="en-US" sz="2800" b="1" baseline="0" dirty="0" smtClean="0">
                <a:solidFill>
                  <a:schemeClr val="tx1"/>
                </a:solidFill>
              </a:rPr>
              <a:t> RANGE BY REGION</a:t>
            </a:r>
            <a:endParaRPr lang="en-US" sz="2800" b="1" dirty="0">
              <a:solidFill>
                <a:schemeClr val="tx1"/>
              </a:solidFill>
            </a:endParaRPr>
          </a:p>
        </c:rich>
      </c:tx>
      <c:layout/>
      <c:overlay val="0"/>
      <c:spPr>
        <a:noFill/>
        <a:ln>
          <a:noFill/>
        </a:ln>
        <a:effectLst/>
      </c:spPr>
    </c:title>
    <c:autoTitleDeleted val="0"/>
    <c:plotArea>
      <c:layout/>
      <c:lineChart>
        <c:grouping val="stacked"/>
        <c:varyColors val="0"/>
        <c:ser>
          <c:idx val="0"/>
          <c:order val="0"/>
          <c:tx>
            <c:strRef>
              <c:f>Sheet1!$B$1</c:f>
              <c:strCache>
                <c:ptCount val="1"/>
                <c:pt idx="0">
                  <c:v>Min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North East</c:v>
                </c:pt>
                <c:pt idx="2">
                  <c:v>South East</c:v>
                </c:pt>
                <c:pt idx="3">
                  <c:v>Midwest</c:v>
                </c:pt>
                <c:pt idx="4">
                  <c:v>South West</c:v>
                </c:pt>
                <c:pt idx="5">
                  <c:v>West</c:v>
                </c:pt>
              </c:strCache>
            </c:strRef>
          </c:cat>
          <c:val>
            <c:numRef>
              <c:f>Sheet1!$B$2:$B$7</c:f>
              <c:numCache>
                <c:formatCode>General</c:formatCode>
                <c:ptCount val="6"/>
                <c:pt idx="0">
                  <c:v>57.0</c:v>
                </c:pt>
                <c:pt idx="1">
                  <c:v>39.0</c:v>
                </c:pt>
                <c:pt idx="2">
                  <c:v>24.0</c:v>
                </c:pt>
                <c:pt idx="3">
                  <c:v>40.0</c:v>
                </c:pt>
                <c:pt idx="4">
                  <c:v>47.0</c:v>
                </c:pt>
                <c:pt idx="5">
                  <c:v>40.0</c:v>
                </c:pt>
              </c:numCache>
            </c:numRef>
          </c:val>
          <c:smooth val="0"/>
        </c:ser>
        <c:ser>
          <c:idx val="1"/>
          <c:order val="1"/>
          <c:tx>
            <c:strRef>
              <c:f>Sheet1!$C$1</c:f>
              <c:strCache>
                <c:ptCount val="1"/>
                <c:pt idx="0">
                  <c:v>Max</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Canada</c:v>
                </c:pt>
                <c:pt idx="1">
                  <c:v>North East</c:v>
                </c:pt>
                <c:pt idx="2">
                  <c:v>South East</c:v>
                </c:pt>
                <c:pt idx="3">
                  <c:v>Midwest</c:v>
                </c:pt>
                <c:pt idx="4">
                  <c:v>South West</c:v>
                </c:pt>
                <c:pt idx="5">
                  <c:v>West</c:v>
                </c:pt>
              </c:strCache>
            </c:strRef>
          </c:cat>
          <c:val>
            <c:numRef>
              <c:f>Sheet1!$C$2:$C$7</c:f>
              <c:numCache>
                <c:formatCode>General</c:formatCode>
                <c:ptCount val="6"/>
                <c:pt idx="0">
                  <c:v>82.0</c:v>
                </c:pt>
                <c:pt idx="1">
                  <c:v>79.0</c:v>
                </c:pt>
                <c:pt idx="2">
                  <c:v>81.0</c:v>
                </c:pt>
                <c:pt idx="3">
                  <c:v>80.0</c:v>
                </c:pt>
                <c:pt idx="4">
                  <c:v>57.0</c:v>
                </c:pt>
                <c:pt idx="5">
                  <c:v>89.0</c:v>
                </c:pt>
              </c:numCache>
            </c:numRef>
          </c:val>
          <c:smooth val="0"/>
        </c:ser>
        <c:dLbls>
          <c:dLblPos val="t"/>
          <c:showLegendKey val="0"/>
          <c:showVal val="1"/>
          <c:showCatName val="0"/>
          <c:showSerName val="0"/>
          <c:showPercent val="0"/>
          <c:showBubbleSize val="0"/>
        </c:dLbls>
        <c:marker val="1"/>
        <c:smooth val="0"/>
        <c:axId val="-2092417032"/>
        <c:axId val="-2092413416"/>
      </c:lineChart>
      <c:catAx>
        <c:axId val="-20924170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413416"/>
        <c:crosses val="autoZero"/>
        <c:auto val="1"/>
        <c:lblAlgn val="ctr"/>
        <c:lblOffset val="100"/>
        <c:noMultiLvlLbl val="0"/>
      </c:catAx>
      <c:valAx>
        <c:axId val="-20924134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2092417032"/>
        <c:crosses val="autoZero"/>
        <c:crossBetween val="between"/>
      </c:valAx>
      <c:spPr>
        <a:noFill/>
        <a:ln>
          <a:noFill/>
        </a:ln>
        <a:effectLst/>
      </c:spPr>
    </c:plotArea>
    <c:legend>
      <c:legendPos val="b"/>
      <c:layout>
        <c:manualLayout>
          <c:xMode val="edge"/>
          <c:yMode val="edge"/>
          <c:x val="0.40159332193383"/>
          <c:y val="0.907759946929633"/>
          <c:w val="0.19681335613234"/>
          <c:h val="0.092240053070366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400" b="1" cap="all" baseline="0" dirty="0">
                <a:solidFill>
                  <a:schemeClr val="tx1"/>
                </a:solidFill>
              </a:rPr>
              <a:t>Salary Range by </a:t>
            </a:r>
            <a:r>
              <a:rPr lang="en-US" sz="2400" b="1" cap="all" baseline="0" dirty="0" smtClean="0">
                <a:solidFill>
                  <a:schemeClr val="tx1"/>
                </a:solidFill>
              </a:rPr>
              <a:t>Educational level </a:t>
            </a:r>
            <a:endParaRPr lang="en-US" sz="2400" b="1" cap="all" baseline="0" dirty="0">
              <a:solidFill>
                <a:schemeClr val="tx1"/>
              </a:solidFill>
            </a:endParaRPr>
          </a:p>
        </c:rich>
      </c:tx>
      <c:layout/>
      <c:overlay val="0"/>
      <c:spPr>
        <a:noFill/>
        <a:ln>
          <a:noFill/>
        </a:ln>
        <a:effectLst/>
      </c:spPr>
    </c:title>
    <c:autoTitleDeleted val="0"/>
    <c:plotArea>
      <c:layout>
        <c:manualLayout>
          <c:layoutTarget val="inner"/>
          <c:xMode val="edge"/>
          <c:yMode val="edge"/>
          <c:x val="0.101937197859658"/>
          <c:y val="0.104550795275323"/>
          <c:w val="0.865185062172871"/>
          <c:h val="0.796151174355324"/>
        </c:manualLayout>
      </c:layout>
      <c:barChart>
        <c:barDir val="col"/>
        <c:grouping val="stacked"/>
        <c:varyColors val="0"/>
        <c:ser>
          <c:idx val="0"/>
          <c:order val="0"/>
          <c:spPr>
            <a:noFill/>
            <a:ln>
              <a:noFill/>
            </a:ln>
            <a:effectLst/>
          </c:spPr>
          <c:invertIfNegative val="0"/>
          <c:cat>
            <c:strRef>
              <c:f>'Form Responses'!$BS$2:$BS$4</c:f>
              <c:strCache>
                <c:ptCount val="3"/>
                <c:pt idx="0">
                  <c:v>Masters</c:v>
                </c:pt>
                <c:pt idx="1">
                  <c:v>Doctorate</c:v>
                </c:pt>
                <c:pt idx="2">
                  <c:v>Bachelors </c:v>
                </c:pt>
              </c:strCache>
            </c:strRef>
          </c:cat>
          <c:val>
            <c:numRef>
              <c:f>'Form Responses'!$BT$2:$BT$4</c:f>
              <c:numCache>
                <c:formatCode>General</c:formatCode>
                <c:ptCount val="3"/>
                <c:pt idx="0">
                  <c:v>25.0</c:v>
                </c:pt>
                <c:pt idx="1">
                  <c:v>50.0</c:v>
                </c:pt>
                <c:pt idx="2">
                  <c:v>40.0</c:v>
                </c:pt>
              </c:numCache>
            </c:numRef>
          </c:val>
        </c:ser>
        <c:ser>
          <c:idx val="1"/>
          <c:order val="1"/>
          <c:spPr>
            <a:solidFill>
              <a:schemeClr val="accent2"/>
            </a:solidFill>
            <a:ln>
              <a:noFill/>
            </a:ln>
            <a:effectLst/>
          </c:spPr>
          <c:invertIfNegative val="0"/>
          <c:cat>
            <c:strRef>
              <c:f>'Form Responses'!$BS$2:$BS$4</c:f>
              <c:strCache>
                <c:ptCount val="3"/>
                <c:pt idx="0">
                  <c:v>Masters</c:v>
                </c:pt>
                <c:pt idx="1">
                  <c:v>Doctorate</c:v>
                </c:pt>
                <c:pt idx="2">
                  <c:v>Bachelors </c:v>
                </c:pt>
              </c:strCache>
            </c:strRef>
          </c:cat>
          <c:val>
            <c:numRef>
              <c:f>'Form Responses'!$BU$2:$BU$4</c:f>
              <c:numCache>
                <c:formatCode>General</c:formatCode>
                <c:ptCount val="3"/>
                <c:pt idx="0">
                  <c:v>73.0</c:v>
                </c:pt>
                <c:pt idx="1">
                  <c:v>32.0</c:v>
                </c:pt>
                <c:pt idx="2">
                  <c:v>50.0</c:v>
                </c:pt>
              </c:numCache>
            </c:numRef>
          </c:val>
        </c:ser>
        <c:dLbls>
          <c:showLegendKey val="0"/>
          <c:showVal val="0"/>
          <c:showCatName val="0"/>
          <c:showSerName val="0"/>
          <c:showPercent val="0"/>
          <c:showBubbleSize val="0"/>
        </c:dLbls>
        <c:gapWidth val="150"/>
        <c:overlap val="100"/>
        <c:axId val="-2092328328"/>
        <c:axId val="-2092324712"/>
      </c:barChart>
      <c:catAx>
        <c:axId val="-209232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324712"/>
        <c:crosses val="autoZero"/>
        <c:auto val="1"/>
        <c:lblAlgn val="ctr"/>
        <c:lblOffset val="100"/>
        <c:noMultiLvlLbl val="0"/>
      </c:catAx>
      <c:valAx>
        <c:axId val="-2092324712"/>
        <c:scaling>
          <c:orientation val="minMax"/>
          <c:max val="100.0"/>
          <c:min val="20.0"/>
        </c:scaling>
        <c:delete val="0"/>
        <c:axPos val="l"/>
        <c:majorGridlines>
          <c:spPr>
            <a:ln w="9525" cap="flat" cmpd="sng" algn="ctr">
              <a:solidFill>
                <a:schemeClr val="tx1">
                  <a:lumMod val="15000"/>
                  <a:lumOff val="85000"/>
                </a:schemeClr>
              </a:solidFill>
              <a:round/>
            </a:ln>
            <a:effectLst/>
          </c:spPr>
        </c:majorGridlines>
        <c:numFmt formatCode="&quot;$&quot;#\K;\-&quot;$&quot;#\ \K"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232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r>
              <a:rPr lang="en-US" sz="2400" b="1" dirty="0" smtClean="0">
                <a:solidFill>
                  <a:schemeClr val="tx1"/>
                </a:solidFill>
              </a:rPr>
              <a:t>Educational Background</a:t>
            </a:r>
            <a:endParaRPr lang="en-US" sz="2400" b="1" dirty="0">
              <a:solidFill>
                <a:schemeClr val="tx1"/>
              </a:solidFill>
            </a:endParaRPr>
          </a:p>
        </c:rich>
      </c:tx>
      <c:layout/>
      <c:overlay val="0"/>
      <c:spPr>
        <a:noFill/>
        <a:ln>
          <a:noFill/>
        </a:ln>
        <a:effectLst/>
      </c:spPr>
    </c:title>
    <c:autoTitleDeleted val="0"/>
    <c:plotArea>
      <c:layout/>
      <c:pieChart>
        <c:varyColors val="1"/>
        <c:ser>
          <c:idx val="0"/>
          <c:order val="0"/>
          <c:tx>
            <c:strRef>
              <c:f>Sheet1!$B$1</c:f>
              <c:strCache>
                <c:ptCount val="1"/>
                <c:pt idx="0">
                  <c:v>Column2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dLbl>
              <c:idx val="1"/>
              <c:layout>
                <c:manualLayout>
                  <c:x val="-0.0316067998725593"/>
                  <c:y val="0.011549100403900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dLbl>
            <c:dLbl>
              <c:idx val="5"/>
              <c:layout>
                <c:manualLayout>
                  <c:x val="0.225433526011561"/>
                  <c:y val="0.030559068717446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7.6774566473988434E-2"/>
                      <c:h val="0.10811744386873919"/>
                    </c:manualLayout>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Mental Health</c:v>
                </c:pt>
                <c:pt idx="1">
                  <c:v>Substance Abuse</c:v>
                </c:pt>
                <c:pt idx="2">
                  <c:v>Student Affairs</c:v>
                </c:pt>
                <c:pt idx="3">
                  <c:v>Social Work</c:v>
                </c:pt>
                <c:pt idx="4">
                  <c:v>Public Health</c:v>
                </c:pt>
                <c:pt idx="5">
                  <c:v>Legal</c:v>
                </c:pt>
              </c:strCache>
            </c:strRef>
          </c:cat>
          <c:val>
            <c:numRef>
              <c:f>Sheet1!$B$2:$B$7</c:f>
              <c:numCache>
                <c:formatCode>General</c:formatCode>
                <c:ptCount val="6"/>
                <c:pt idx="0">
                  <c:v>55.0</c:v>
                </c:pt>
                <c:pt idx="1">
                  <c:v>1.0</c:v>
                </c:pt>
                <c:pt idx="2">
                  <c:v>22.0</c:v>
                </c:pt>
                <c:pt idx="3">
                  <c:v>13.0</c:v>
                </c:pt>
                <c:pt idx="4">
                  <c:v>1.0</c:v>
                </c:pt>
                <c:pt idx="5">
                  <c:v>2.0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400" b="1" dirty="0" smtClean="0">
                <a:solidFill>
                  <a:schemeClr val="tx1"/>
                </a:solidFill>
              </a:rPr>
              <a:t>NUMBER OF RESPONDENTS</a:t>
            </a:r>
            <a:r>
              <a:rPr lang="en-US" sz="2400" b="1" baseline="0" dirty="0" smtClean="0">
                <a:solidFill>
                  <a:schemeClr val="tx1"/>
                </a:solidFill>
              </a:rPr>
              <a:t> BY JOB TITLE</a:t>
            </a:r>
          </a:p>
        </c:rich>
      </c:tx>
      <c:layout/>
      <c:overlay val="0"/>
      <c:spPr>
        <a:noFill/>
        <a:ln>
          <a:noFill/>
        </a:ln>
        <a:effectLst/>
      </c:spPr>
    </c:title>
    <c:autoTitleDeleted val="0"/>
    <c:plotArea>
      <c:layout>
        <c:manualLayout>
          <c:layoutTarget val="inner"/>
          <c:xMode val="edge"/>
          <c:yMode val="edge"/>
          <c:x val="0.124830672207641"/>
          <c:y val="0.0858280544022833"/>
          <c:w val="0.854226086322543"/>
          <c:h val="0.670416873577011"/>
        </c:manualLayout>
      </c:layout>
      <c:barChart>
        <c:barDir val="bar"/>
        <c:grouping val="clustered"/>
        <c:varyColors val="0"/>
        <c:ser>
          <c:idx val="0"/>
          <c:order val="0"/>
          <c:tx>
            <c:strRef>
              <c:f>Sheet1!$B$1</c:f>
              <c:strCache>
                <c:ptCount val="1"/>
                <c:pt idx="0">
                  <c:v>Case/Care Manager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c:v>
                </c:pt>
                <c:pt idx="1">
                  <c:v>Non-Clinical</c:v>
                </c:pt>
              </c:strCache>
            </c:strRef>
          </c:cat>
          <c:val>
            <c:numRef>
              <c:f>Sheet1!$B$2:$B$3</c:f>
              <c:numCache>
                <c:formatCode>General</c:formatCode>
                <c:ptCount val="2"/>
                <c:pt idx="0">
                  <c:v>15.0</c:v>
                </c:pt>
                <c:pt idx="1">
                  <c:v>25.0</c:v>
                </c:pt>
              </c:numCache>
            </c:numRef>
          </c:val>
        </c:ser>
        <c:ser>
          <c:idx val="1"/>
          <c:order val="1"/>
          <c:tx>
            <c:strRef>
              <c:f>Sheet1!$C$1</c:f>
              <c:strCache>
                <c:ptCount val="1"/>
                <c:pt idx="0">
                  <c:v>Associate/Assistant Dean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c:v>
                </c:pt>
                <c:pt idx="1">
                  <c:v>Non-Clinical</c:v>
                </c:pt>
              </c:strCache>
            </c:strRef>
          </c:cat>
          <c:val>
            <c:numRef>
              <c:f>Sheet1!$C$2:$C$3</c:f>
              <c:numCache>
                <c:formatCode>General</c:formatCode>
                <c:ptCount val="2"/>
                <c:pt idx="0">
                  <c:v>0.0</c:v>
                </c:pt>
                <c:pt idx="1">
                  <c:v>11.0</c:v>
                </c:pt>
              </c:numCache>
            </c:numRef>
          </c:val>
        </c:ser>
        <c:ser>
          <c:idx val="2"/>
          <c:order val="2"/>
          <c:tx>
            <c:strRef>
              <c:f>Sheet1!$D$1</c:f>
              <c:strCache>
                <c:ptCount val="1"/>
                <c:pt idx="0">
                  <c:v>Coordinator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c:v>
                </c:pt>
                <c:pt idx="1">
                  <c:v>Non-Clinical</c:v>
                </c:pt>
              </c:strCache>
            </c:strRef>
          </c:cat>
          <c:val>
            <c:numRef>
              <c:f>Sheet1!$D$2:$D$3</c:f>
              <c:numCache>
                <c:formatCode>General</c:formatCode>
                <c:ptCount val="2"/>
                <c:pt idx="0">
                  <c:v>7.0</c:v>
                </c:pt>
                <c:pt idx="1">
                  <c:v>5.0</c:v>
                </c:pt>
              </c:numCache>
            </c:numRef>
          </c:val>
        </c:ser>
        <c:ser>
          <c:idx val="3"/>
          <c:order val="3"/>
          <c:tx>
            <c:strRef>
              <c:f>Sheet1!$E$1</c:f>
              <c:strCache>
                <c:ptCount val="1"/>
                <c:pt idx="0">
                  <c:v>Director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c:v>
                </c:pt>
                <c:pt idx="1">
                  <c:v>Non-Clinical</c:v>
                </c:pt>
              </c:strCache>
            </c:strRef>
          </c:cat>
          <c:val>
            <c:numRef>
              <c:f>Sheet1!$E$2:$E$3</c:f>
              <c:numCache>
                <c:formatCode>General</c:formatCode>
                <c:ptCount val="2"/>
                <c:pt idx="0">
                  <c:v>3.0</c:v>
                </c:pt>
                <c:pt idx="1">
                  <c:v>7.0</c:v>
                </c:pt>
              </c:numCache>
            </c:numRef>
          </c:val>
        </c:ser>
        <c:ser>
          <c:idx val="4"/>
          <c:order val="4"/>
          <c:tx>
            <c:strRef>
              <c:f>Sheet1!$F$1</c:f>
              <c:strCache>
                <c:ptCount val="1"/>
                <c:pt idx="0">
                  <c:v>Associate/Assistant Director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c:v>
                </c:pt>
                <c:pt idx="1">
                  <c:v>Non-Clinical</c:v>
                </c:pt>
              </c:strCache>
            </c:strRef>
          </c:cat>
          <c:val>
            <c:numRef>
              <c:f>Sheet1!$F$2:$F$3</c:f>
              <c:numCache>
                <c:formatCode>General</c:formatCode>
                <c:ptCount val="2"/>
                <c:pt idx="0">
                  <c:v>2.0</c:v>
                </c:pt>
                <c:pt idx="1">
                  <c:v>4.0</c:v>
                </c:pt>
              </c:numCache>
            </c:numRef>
          </c:val>
        </c:ser>
        <c:ser>
          <c:idx val="5"/>
          <c:order val="5"/>
          <c:tx>
            <c:strRef>
              <c:f>Sheet1!$G$1</c:f>
              <c:strCache>
                <c:ptCount val="1"/>
                <c:pt idx="0">
                  <c:v>Student Support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Clinical</c:v>
                </c:pt>
                <c:pt idx="1">
                  <c:v>Non-Clinical</c:v>
                </c:pt>
              </c:strCache>
            </c:strRef>
          </c:cat>
          <c:val>
            <c:numRef>
              <c:f>Sheet1!$G$2:$G$3</c:f>
              <c:numCache>
                <c:formatCode>General</c:formatCode>
                <c:ptCount val="2"/>
                <c:pt idx="0">
                  <c:v>7.0</c:v>
                </c:pt>
                <c:pt idx="1">
                  <c:v>3.0</c:v>
                </c:pt>
              </c:numCache>
            </c:numRef>
          </c:val>
        </c:ser>
        <c:dLbls>
          <c:dLblPos val="inEnd"/>
          <c:showLegendKey val="0"/>
          <c:showVal val="1"/>
          <c:showCatName val="0"/>
          <c:showSerName val="0"/>
          <c:showPercent val="0"/>
          <c:showBubbleSize val="0"/>
        </c:dLbls>
        <c:gapWidth val="182"/>
        <c:axId val="-2093245400"/>
        <c:axId val="-2093241784"/>
      </c:barChart>
      <c:catAx>
        <c:axId val="-2093245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3241784"/>
        <c:crosses val="autoZero"/>
        <c:auto val="1"/>
        <c:lblAlgn val="ctr"/>
        <c:lblOffset val="100"/>
        <c:noMultiLvlLbl val="0"/>
      </c:catAx>
      <c:valAx>
        <c:axId val="-2093241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93245400"/>
        <c:crosses val="autoZero"/>
        <c:crossBetween val="between"/>
      </c:valAx>
      <c:spPr>
        <a:noFill/>
        <a:ln>
          <a:noFill/>
        </a:ln>
        <a:effectLst/>
      </c:spPr>
    </c:plotArea>
    <c:legend>
      <c:legendPos val="b"/>
      <c:layout>
        <c:manualLayout>
          <c:xMode val="edge"/>
          <c:yMode val="edge"/>
          <c:x val="0.0960256270049577"/>
          <c:y val="0.835093595582717"/>
          <c:w val="0.883213947214931"/>
          <c:h val="0.1621634174452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r>
              <a:rPr lang="en-US" sz="2400" b="1">
                <a:solidFill>
                  <a:schemeClr val="tx1"/>
                </a:solidFill>
              </a:rPr>
              <a:t>RESPONDENTS BY REGION:  2014</a:t>
            </a:r>
          </a:p>
        </c:rich>
      </c:tx>
      <c:layout/>
      <c:overlay val="0"/>
      <c:spPr>
        <a:noFill/>
        <a:ln>
          <a:noFill/>
        </a:ln>
        <a:effectLst/>
      </c:sp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Lbls>
            <c:dLbl>
              <c:idx val="3"/>
              <c:layout>
                <c:manualLayout>
                  <c:x val="-0.0199573779112409"/>
                  <c:y val="-0.00849754650233938"/>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5"/>
              <c:layout>
                <c:manualLayout>
                  <c:x val="-0.327283672142037"/>
                  <c:y val="0.0116725322378181"/>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North East</c:v>
                </c:pt>
                <c:pt idx="1">
                  <c:v>South East</c:v>
                </c:pt>
                <c:pt idx="2">
                  <c:v>Midwest</c:v>
                </c:pt>
                <c:pt idx="3">
                  <c:v>South West</c:v>
                </c:pt>
                <c:pt idx="4">
                  <c:v>West</c:v>
                </c:pt>
                <c:pt idx="5">
                  <c:v>Canada</c:v>
                </c:pt>
              </c:strCache>
            </c:strRef>
          </c:cat>
          <c:val>
            <c:numRef>
              <c:f>Sheet1!$B$2:$B$7</c:f>
              <c:numCache>
                <c:formatCode>General</c:formatCode>
                <c:ptCount val="6"/>
                <c:pt idx="0">
                  <c:v>28.0</c:v>
                </c:pt>
                <c:pt idx="1">
                  <c:v>21.0</c:v>
                </c:pt>
                <c:pt idx="2">
                  <c:v>14.0</c:v>
                </c:pt>
                <c:pt idx="3">
                  <c:v>3.0</c:v>
                </c:pt>
                <c:pt idx="4">
                  <c:v>19.0</c:v>
                </c:pt>
                <c:pt idx="5">
                  <c:v>2.0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r>
              <a:rPr lang="en-US" sz="2400" b="1" dirty="0">
                <a:solidFill>
                  <a:schemeClr val="tx1"/>
                </a:solidFill>
              </a:rPr>
              <a:t>Respondents by region:</a:t>
            </a:r>
          </a:p>
          <a:p>
            <a:pPr>
              <a:defRPr sz="2400" b="1" i="0" u="none" strike="noStrike" kern="1200" cap="all" spc="50" baseline="0">
                <a:solidFill>
                  <a:schemeClr val="tx1"/>
                </a:solidFill>
                <a:latin typeface="+mn-lt"/>
                <a:ea typeface="+mn-ea"/>
                <a:cs typeface="+mn-cs"/>
              </a:defRPr>
            </a:pPr>
            <a:r>
              <a:rPr lang="en-US" sz="2400" b="1" dirty="0">
                <a:solidFill>
                  <a:schemeClr val="tx1"/>
                </a:solidFill>
              </a:rPr>
              <a:t>2012</a:t>
            </a:r>
          </a:p>
        </c:rich>
      </c:tx>
      <c:layout/>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North East</c:v>
                </c:pt>
                <c:pt idx="1">
                  <c:v>South East</c:v>
                </c:pt>
                <c:pt idx="2">
                  <c:v>Midwest</c:v>
                </c:pt>
                <c:pt idx="3">
                  <c:v>South West</c:v>
                </c:pt>
                <c:pt idx="4">
                  <c:v>West</c:v>
                </c:pt>
              </c:strCache>
            </c:strRef>
          </c:cat>
          <c:val>
            <c:numRef>
              <c:f>Sheet1!$B$2:$B$6</c:f>
              <c:numCache>
                <c:formatCode>General</c:formatCode>
                <c:ptCount val="5"/>
                <c:pt idx="0">
                  <c:v>39.0</c:v>
                </c:pt>
                <c:pt idx="1">
                  <c:v>58.0</c:v>
                </c:pt>
                <c:pt idx="2">
                  <c:v>30.0</c:v>
                </c:pt>
                <c:pt idx="3">
                  <c:v>19.0</c:v>
                </c:pt>
                <c:pt idx="4">
                  <c:v>20.0</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43216-A217-4275-A6D2-719AD722A7FE}" type="datetimeFigureOut">
              <a:rPr lang="en-US" smtClean="0"/>
              <a:t>6/10/15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16773-98FC-43A5-93E1-A70C7F1CD811}" type="slidenum">
              <a:rPr lang="en-US" smtClean="0"/>
              <a:t>‹#›</a:t>
            </a:fld>
            <a:endParaRPr lang="en-US"/>
          </a:p>
        </p:txBody>
      </p:sp>
    </p:spTree>
    <p:extLst>
      <p:ext uri="{BB962C8B-B14F-4D97-AF65-F5344CB8AC3E}">
        <p14:creationId xmlns:p14="http://schemas.microsoft.com/office/powerpoint/2010/main" val="1081292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Introduce</a:t>
            </a:r>
            <a:r>
              <a:rPr lang="en-US" baseline="0" dirty="0" smtClean="0"/>
              <a:t> selves</a:t>
            </a:r>
          </a:p>
          <a:p>
            <a:r>
              <a:rPr lang="en-US" baseline="0" dirty="0" smtClean="0"/>
              <a:t>Chair and member of the HECMA Quality Improvement team</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a:t>
            </a:fld>
            <a:endParaRPr lang="en-US"/>
          </a:p>
        </p:txBody>
      </p:sp>
    </p:spTree>
    <p:extLst>
      <p:ext uri="{BB962C8B-B14F-4D97-AF65-F5344CB8AC3E}">
        <p14:creationId xmlns:p14="http://schemas.microsoft.com/office/powerpoint/2010/main" val="76798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Qualitative responses</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11</a:t>
            </a:fld>
            <a:endParaRPr lang="en-US"/>
          </a:p>
        </p:txBody>
      </p:sp>
    </p:spTree>
    <p:extLst>
      <p:ext uri="{BB962C8B-B14F-4D97-AF65-F5344CB8AC3E}">
        <p14:creationId xmlns:p14="http://schemas.microsoft.com/office/powerpoint/2010/main" val="3983851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p>
          <a:p>
            <a:r>
              <a:rPr lang="en-US" dirty="0" smtClean="0"/>
              <a:t>Asked region in 2012, not 2014</a:t>
            </a:r>
          </a:p>
          <a:p>
            <a:r>
              <a:rPr lang="en-US" dirty="0" err="1" smtClean="0"/>
              <a:t>Noteable</a:t>
            </a:r>
            <a:r>
              <a:rPr lang="en-US" dirty="0" smtClean="0"/>
              <a:t> percentage</a:t>
            </a:r>
            <a:r>
              <a:rPr lang="en-US" baseline="0" dirty="0" smtClean="0"/>
              <a:t> shifts—likely different sets of respondents</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12</a:t>
            </a:fld>
            <a:endParaRPr lang="en-US"/>
          </a:p>
        </p:txBody>
      </p:sp>
    </p:spTree>
    <p:extLst>
      <p:ext uri="{BB962C8B-B14F-4D97-AF65-F5344CB8AC3E}">
        <p14:creationId xmlns:p14="http://schemas.microsoft.com/office/powerpoint/2010/main" val="273861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p>
          <a:p>
            <a:r>
              <a:rPr lang="en-US" dirty="0" smtClean="0"/>
              <a:t>Increase in respondents for</a:t>
            </a:r>
            <a:r>
              <a:rPr lang="en-US" baseline="0" dirty="0" smtClean="0"/>
              <a:t> smaller universities—possibly smaller schools now receiving funding and recognizing need, whereas many larger universities already noted need</a:t>
            </a:r>
          </a:p>
          <a:p>
            <a:pPr marL="171450" indent="-171450">
              <a:buFont typeface="Arial"/>
              <a:buChar char="•"/>
            </a:pPr>
            <a:r>
              <a:rPr lang="en-US" baseline="0" dirty="0" smtClean="0"/>
              <a:t>Though CM ratio will show this is still not satisfactory</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13</a:t>
            </a:fld>
            <a:endParaRPr lang="en-US"/>
          </a:p>
        </p:txBody>
      </p:sp>
    </p:spTree>
    <p:extLst>
      <p:ext uri="{BB962C8B-B14F-4D97-AF65-F5344CB8AC3E}">
        <p14:creationId xmlns:p14="http://schemas.microsoft.com/office/powerpoint/2010/main" val="239505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14</a:t>
            </a:fld>
            <a:endParaRPr lang="en-US"/>
          </a:p>
        </p:txBody>
      </p:sp>
    </p:spTree>
    <p:extLst>
      <p:ext uri="{BB962C8B-B14F-4D97-AF65-F5344CB8AC3E}">
        <p14:creationId xmlns:p14="http://schemas.microsoft.com/office/powerpoint/2010/main" val="326793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 Environmental resources – it is concerning that in the larger institutions the</a:t>
            </a:r>
            <a:r>
              <a:rPr lang="en-US" baseline="0" dirty="0" smtClean="0"/>
              <a:t> ratio of cm is so low.  My hope is that in those larger institutions, there are other who are not title case manager, who perform cm duties.  For example, at Binghamton University, there are 3 others w/o the title of cm who perform cm duties, i.e. in Res. Life, in our Internationals Student group, and in some of the schools.</a:t>
            </a:r>
            <a:endParaRPr lang="en-US" dirty="0" smtClean="0"/>
          </a:p>
          <a:p>
            <a:r>
              <a:rPr lang="en-US" b="1" dirty="0" smtClean="0"/>
              <a:t>The number of case managers</a:t>
            </a:r>
            <a:r>
              <a:rPr lang="en-US" b="1" baseline="0" dirty="0" smtClean="0"/>
              <a:t> has doubled since we gathered data in 2012</a:t>
            </a:r>
            <a:endParaRPr lang="en-US" dirty="0" smtClean="0"/>
          </a:p>
          <a:p>
            <a:r>
              <a:rPr lang="en-US" baseline="0" dirty="0" smtClean="0"/>
              <a:t>Set up ratio for each category.</a:t>
            </a:r>
          </a:p>
          <a:p>
            <a:pPr rtl="0" eaLnBrk="1" fontAlgn="b" latinLnBrk="0" hangingPunct="1"/>
            <a:r>
              <a:rPr lang="en-US" sz="1200" b="0" i="0" u="none" strike="noStrike" kern="1200" dirty="0" smtClean="0">
                <a:solidFill>
                  <a:schemeClr val="tx1"/>
                </a:solidFill>
                <a:effectLst/>
                <a:latin typeface="+mn-lt"/>
                <a:ea typeface="+mn-ea"/>
                <a:cs typeface="+mn-cs"/>
              </a:rPr>
              <a:t>       &lt;1,000   1 : 900</a:t>
            </a:r>
          </a:p>
          <a:p>
            <a:pPr rtl="0" eaLnBrk="1" fontAlgn="b" latinLnBrk="0" hangingPunct="1"/>
            <a:r>
              <a:rPr lang="en-US" sz="1200" b="0" i="0" u="none" strike="noStrike" kern="1200" dirty="0" smtClean="0">
                <a:solidFill>
                  <a:schemeClr val="tx1"/>
                </a:solidFill>
                <a:effectLst/>
                <a:latin typeface="+mn-lt"/>
                <a:ea typeface="+mn-ea"/>
                <a:cs typeface="+mn-cs"/>
              </a:rPr>
              <a:t>1,000–2,999   2.25 : 3962.5</a:t>
            </a:r>
          </a:p>
          <a:p>
            <a:pPr rtl="0" eaLnBrk="1" fontAlgn="b" latinLnBrk="0" hangingPunct="1"/>
            <a:r>
              <a:rPr lang="en-US" sz="1200" b="0" i="0" u="none" strike="noStrike" kern="1200" dirty="0" smtClean="0">
                <a:solidFill>
                  <a:schemeClr val="tx1"/>
                </a:solidFill>
                <a:effectLst/>
                <a:latin typeface="+mn-lt"/>
                <a:ea typeface="+mn-ea"/>
                <a:cs typeface="+mn-cs"/>
              </a:rPr>
              <a:t>3,000–9,999    1.6 : 5641</a:t>
            </a:r>
          </a:p>
          <a:p>
            <a:pPr rtl="0" eaLnBrk="1" fontAlgn="b" latinLnBrk="0" hangingPunct="1"/>
            <a:r>
              <a:rPr lang="en-US" sz="1200" b="0" i="0" u="none" strike="noStrike" kern="1200" dirty="0" smtClean="0">
                <a:solidFill>
                  <a:schemeClr val="tx1"/>
                </a:solidFill>
                <a:effectLst/>
                <a:latin typeface="+mn-lt"/>
                <a:ea typeface="+mn-ea"/>
                <a:cs typeface="+mn-cs"/>
              </a:rPr>
              <a:t>10,000-19,999  1.9 : 14460</a:t>
            </a:r>
          </a:p>
          <a:p>
            <a:pPr rtl="0" eaLnBrk="1" fontAlgn="b" latinLnBrk="0" hangingPunct="1"/>
            <a:r>
              <a:rPr lang="en-US" sz="1200" b="0" i="0" u="none" strike="noStrike" kern="1200" dirty="0" smtClean="0">
                <a:solidFill>
                  <a:schemeClr val="tx1"/>
                </a:solidFill>
                <a:effectLst/>
                <a:latin typeface="+mn-lt"/>
                <a:ea typeface="+mn-ea"/>
                <a:cs typeface="+mn-cs"/>
              </a:rPr>
              <a:t>20,000-34,999   1.5  : 26077</a:t>
            </a:r>
          </a:p>
          <a:p>
            <a:pPr rtl="0" eaLnBrk="1" fontAlgn="b" latinLnBrk="0" hangingPunct="1"/>
            <a:r>
              <a:rPr lang="en-US" sz="1200" b="0" i="0" u="none" strike="noStrike" kern="1200" dirty="0" smtClean="0">
                <a:solidFill>
                  <a:schemeClr val="tx1"/>
                </a:solidFill>
                <a:effectLst/>
                <a:latin typeface="+mn-lt"/>
                <a:ea typeface="+mn-ea"/>
                <a:cs typeface="+mn-cs"/>
              </a:rPr>
              <a:t>35,000+ 2.71 : 48588</a:t>
            </a:r>
            <a:endParaRPr lang="en-US" dirty="0" smtClean="0"/>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15</a:t>
            </a:fld>
            <a:endParaRPr lang="en-US"/>
          </a:p>
        </p:txBody>
      </p:sp>
    </p:spTree>
    <p:extLst>
      <p:ext uri="{BB962C8B-B14F-4D97-AF65-F5344CB8AC3E}">
        <p14:creationId xmlns:p14="http://schemas.microsoft.com/office/powerpoint/2010/main" val="248985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pPr marL="171450" indent="-171450">
              <a:buFont typeface="Arial"/>
              <a:buChar char="•"/>
            </a:pPr>
            <a:r>
              <a:rPr lang="en-US" dirty="0" smtClean="0"/>
              <a:t>Developed by Paul </a:t>
            </a:r>
            <a:r>
              <a:rPr lang="en-US" dirty="0" err="1" smtClean="0"/>
              <a:t>Tongsri</a:t>
            </a:r>
            <a:r>
              <a:rPr lang="en-US" dirty="0" smtClean="0"/>
              <a:t> and Lauren </a:t>
            </a:r>
            <a:r>
              <a:rPr lang="en-US" dirty="0" err="1" smtClean="0"/>
              <a:t>Oe</a:t>
            </a:r>
            <a:r>
              <a:rPr lang="en-US" dirty="0" smtClean="0"/>
              <a:t>, members of the Quality Improvement committee, and based on survey data and job descriptions</a:t>
            </a:r>
          </a:p>
          <a:p>
            <a:pPr marL="171450" indent="-171450">
              <a:buFont typeface="Arial"/>
              <a:buChar char="•"/>
            </a:pPr>
            <a:r>
              <a:rPr lang="en-US" dirty="0" smtClean="0"/>
              <a:t>Still a work in progress</a:t>
            </a:r>
            <a:r>
              <a:rPr lang="en-US" baseline="0" dirty="0" smtClean="0"/>
              <a:t> and will be looking for member feedback soon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6216773-98FC-43A5-93E1-A70C7F1CD811}" type="slidenum">
              <a:rPr lang="en-US" smtClean="0"/>
              <a:t>16</a:t>
            </a:fld>
            <a:endParaRPr lang="en-US"/>
          </a:p>
        </p:txBody>
      </p:sp>
    </p:spTree>
    <p:extLst>
      <p:ext uri="{BB962C8B-B14F-4D97-AF65-F5344CB8AC3E}">
        <p14:creationId xmlns:p14="http://schemas.microsoft.com/office/powerpoint/2010/main" val="332236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Behavioral Interventions; Referral Management</a:t>
            </a:r>
          </a:p>
        </p:txBody>
      </p:sp>
      <p:sp>
        <p:nvSpPr>
          <p:cNvPr id="4" name="Slide Number Placeholder 3"/>
          <p:cNvSpPr>
            <a:spLocks noGrp="1"/>
          </p:cNvSpPr>
          <p:nvPr>
            <p:ph type="sldNum" sz="quarter" idx="10"/>
          </p:nvPr>
        </p:nvSpPr>
        <p:spPr/>
        <p:txBody>
          <a:bodyPr/>
          <a:lstStyle/>
          <a:p>
            <a:fld id="{96216773-98FC-43A5-93E1-A70C7F1CD811}" type="slidenum">
              <a:rPr lang="en-US" smtClean="0"/>
              <a:t>17</a:t>
            </a:fld>
            <a:endParaRPr lang="en-US"/>
          </a:p>
        </p:txBody>
      </p:sp>
    </p:spTree>
    <p:extLst>
      <p:ext uri="{BB962C8B-B14F-4D97-AF65-F5344CB8AC3E}">
        <p14:creationId xmlns:p14="http://schemas.microsoft.com/office/powerpoint/2010/main" val="329895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Follow-up/Monitoring; Record</a:t>
            </a:r>
            <a:r>
              <a:rPr lang="en-US" baseline="0" dirty="0" smtClean="0"/>
              <a:t> Keeping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makes sense that we are spending more time proactively addressing concerns and less time on the after BIT follow up</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18</a:t>
            </a:fld>
            <a:endParaRPr lang="en-US"/>
          </a:p>
        </p:txBody>
      </p:sp>
    </p:spTree>
    <p:extLst>
      <p:ext uri="{BB962C8B-B14F-4D97-AF65-F5344CB8AC3E}">
        <p14:creationId xmlns:p14="http://schemas.microsoft.com/office/powerpoint/2010/main" val="407020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Behavioral Assessment; Initial Outreach</a:t>
            </a:r>
          </a:p>
          <a:p>
            <a:r>
              <a:rPr lang="en-US" dirty="0" smtClean="0"/>
              <a:t>Understandable with the current trends associated with BIT and threat assessment</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19</a:t>
            </a:fld>
            <a:endParaRPr lang="en-US"/>
          </a:p>
        </p:txBody>
      </p:sp>
    </p:spTree>
    <p:extLst>
      <p:ext uri="{BB962C8B-B14F-4D97-AF65-F5344CB8AC3E}">
        <p14:creationId xmlns:p14="http://schemas.microsoft.com/office/powerpoint/2010/main" val="402287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Initial Outreach; Behavioral Assessment; Behavioral Interventions; Follow-up/Monitoring</a:t>
            </a:r>
          </a:p>
          <a:p>
            <a:r>
              <a:rPr lang="en-US" dirty="0" smtClean="0"/>
              <a:t>One</a:t>
            </a:r>
            <a:r>
              <a:rPr lang="en-US" baseline="0" dirty="0" smtClean="0"/>
              <a:t> of the key parts of our work—can see that the majority of time is spent here</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20</a:t>
            </a:fld>
            <a:endParaRPr lang="en-US"/>
          </a:p>
        </p:txBody>
      </p:sp>
    </p:spTree>
    <p:extLst>
      <p:ext uri="{BB962C8B-B14F-4D97-AF65-F5344CB8AC3E}">
        <p14:creationId xmlns:p14="http://schemas.microsoft.com/office/powerpoint/2010/main" val="246501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a:t>
            </a:fld>
            <a:endParaRPr lang="en-US"/>
          </a:p>
        </p:txBody>
      </p:sp>
    </p:spTree>
    <p:extLst>
      <p:ext uri="{BB962C8B-B14F-4D97-AF65-F5344CB8AC3E}">
        <p14:creationId xmlns:p14="http://schemas.microsoft.com/office/powerpoint/2010/main" val="3934024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Initial Outreach; Behavioral Assessment; Behavioral Interventions; Follow-up/Monitoring;</a:t>
            </a:r>
            <a:r>
              <a:rPr lang="en-US" baseline="0" dirty="0" smtClean="0"/>
              <a:t> Termination of Services; Learning Outcome Assessment and Evaluation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we think this is part of our work but many of us are not cognitively focusing on it?</a:t>
            </a:r>
            <a:endParaRPr lang="en-US" dirty="0" smtClean="0"/>
          </a:p>
        </p:txBody>
      </p:sp>
      <p:sp>
        <p:nvSpPr>
          <p:cNvPr id="4" name="Slide Number Placeholder 3"/>
          <p:cNvSpPr>
            <a:spLocks noGrp="1"/>
          </p:cNvSpPr>
          <p:nvPr>
            <p:ph type="sldNum" sz="quarter" idx="10"/>
          </p:nvPr>
        </p:nvSpPr>
        <p:spPr/>
        <p:txBody>
          <a:bodyPr/>
          <a:lstStyle/>
          <a:p>
            <a:fld id="{96216773-98FC-43A5-93E1-A70C7F1CD811}" type="slidenum">
              <a:rPr lang="en-US" smtClean="0"/>
              <a:t>21</a:t>
            </a:fld>
            <a:endParaRPr lang="en-US"/>
          </a:p>
        </p:txBody>
      </p:sp>
    </p:spTree>
    <p:extLst>
      <p:ext uri="{BB962C8B-B14F-4D97-AF65-F5344CB8AC3E}">
        <p14:creationId xmlns:p14="http://schemas.microsoft.com/office/powerpoint/2010/main" val="3118792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Times New Roman" panose="02020603050405020304" pitchFamily="18" charset="0"/>
                <a:cs typeface="Times New Roman" panose="02020603050405020304" pitchFamily="18" charset="0"/>
              </a:rPr>
              <a:t>J</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Times New Roman" panose="02020603050405020304" pitchFamily="18" charset="0"/>
                <a:cs typeface="Times New Roman" panose="02020603050405020304" pitchFamily="18" charset="0"/>
              </a:rPr>
              <a:t>Campus Relations; Campus Outreach/Marketing/Training; Follow-up</a:t>
            </a:r>
            <a:r>
              <a:rPr lang="en-US" sz="1200" b="0" baseline="0" dirty="0" smtClean="0">
                <a:solidFill>
                  <a:schemeClr val="bg1"/>
                </a:solidFill>
                <a:latin typeface="Times New Roman" panose="02020603050405020304" pitchFamily="18" charset="0"/>
                <a:cs typeface="Times New Roman" panose="02020603050405020304" pitchFamily="18" charset="0"/>
              </a:rPr>
              <a:t>/Monitoring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bg1"/>
                </a:solidFill>
                <a:latin typeface="Times New Roman" panose="02020603050405020304" pitchFamily="18" charset="0"/>
                <a:cs typeface="Times New Roman" panose="02020603050405020304" pitchFamily="18" charset="0"/>
              </a:rPr>
              <a:t>Another seemingly low focus area—also missing many other key parts of our work such as outreach, relationship building, assessment, etc.</a:t>
            </a:r>
            <a:endParaRPr lang="en-US" sz="1200" b="0" dirty="0" smtClean="0">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216773-98FC-43A5-93E1-A70C7F1CD811}" type="slidenum">
              <a:rPr lang="en-US" smtClean="0"/>
              <a:t>22</a:t>
            </a:fld>
            <a:endParaRPr lang="en-US"/>
          </a:p>
        </p:txBody>
      </p:sp>
    </p:spTree>
    <p:extLst>
      <p:ext uri="{BB962C8B-B14F-4D97-AF65-F5344CB8AC3E}">
        <p14:creationId xmlns:p14="http://schemas.microsoft.com/office/powerpoint/2010/main" val="3155333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p>
          <a:p>
            <a:r>
              <a:rPr lang="en-US" dirty="0" smtClean="0"/>
              <a:t>Curious</a:t>
            </a:r>
            <a:r>
              <a:rPr lang="en-US" baseline="0" dirty="0" smtClean="0"/>
              <a:t> what an “average” case manager’s work load might look like. </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23</a:t>
            </a:fld>
            <a:endParaRPr lang="en-US"/>
          </a:p>
        </p:txBody>
      </p:sp>
    </p:spTree>
    <p:extLst>
      <p:ext uri="{BB962C8B-B14F-4D97-AF65-F5344CB8AC3E}">
        <p14:creationId xmlns:p14="http://schemas.microsoft.com/office/powerpoint/2010/main" val="4236018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p>
          <a:p>
            <a:r>
              <a:rPr lang="en-US" dirty="0" smtClean="0"/>
              <a:t>Common question amongst</a:t>
            </a:r>
            <a:r>
              <a:rPr lang="en-US" baseline="0" dirty="0" smtClean="0"/>
              <a:t> our members on the listserv.  Shows the importance of our voice in making these policies and the importance of the understanding of various laws (Title II, </a:t>
            </a:r>
            <a:r>
              <a:rPr lang="en-US" baseline="0" dirty="0" err="1" smtClean="0"/>
              <a:t>etc</a:t>
            </a:r>
            <a:r>
              <a:rPr lang="en-US" baseline="0" dirty="0" smtClean="0"/>
              <a:t>) for us as case managers</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24</a:t>
            </a:fld>
            <a:endParaRPr lang="en-US"/>
          </a:p>
        </p:txBody>
      </p:sp>
    </p:spTree>
    <p:extLst>
      <p:ext uri="{BB962C8B-B14F-4D97-AF65-F5344CB8AC3E}">
        <p14:creationId xmlns:p14="http://schemas.microsoft.com/office/powerpoint/2010/main" val="228574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Majority say they are not involved in mandating</a:t>
            </a:r>
            <a:r>
              <a:rPr lang="en-US" baseline="0" dirty="0" smtClean="0"/>
              <a:t> services or action plans—consistent with current laws and best practice</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25</a:t>
            </a:fld>
            <a:endParaRPr lang="en-US"/>
          </a:p>
        </p:txBody>
      </p:sp>
    </p:spTree>
    <p:extLst>
      <p:ext uri="{BB962C8B-B14F-4D97-AF65-F5344CB8AC3E}">
        <p14:creationId xmlns:p14="http://schemas.microsoft.com/office/powerpoint/2010/main" val="3558831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Follow-up/Monitoring</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26</a:t>
            </a:fld>
            <a:endParaRPr lang="en-US"/>
          </a:p>
        </p:txBody>
      </p:sp>
    </p:spTree>
    <p:extLst>
      <p:ext uri="{BB962C8B-B14F-4D97-AF65-F5344CB8AC3E}">
        <p14:creationId xmlns:p14="http://schemas.microsoft.com/office/powerpoint/2010/main" val="3556974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p>
          <a:p>
            <a:r>
              <a:rPr lang="en-US" dirty="0" smtClean="0"/>
              <a:t>Discuss</a:t>
            </a:r>
            <a:r>
              <a:rPr lang="en-US" baseline="0" dirty="0" smtClean="0"/>
              <a:t> differences</a:t>
            </a:r>
          </a:p>
          <a:p>
            <a:r>
              <a:rPr lang="en-US" baseline="0" dirty="0" smtClean="0"/>
              <a:t>Were not officially recognizing this specific set at the time—left room for interpretation and confusion</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27</a:t>
            </a:fld>
            <a:endParaRPr lang="en-US"/>
          </a:p>
        </p:txBody>
      </p:sp>
    </p:spTree>
    <p:extLst>
      <p:ext uri="{BB962C8B-B14F-4D97-AF65-F5344CB8AC3E}">
        <p14:creationId xmlns:p14="http://schemas.microsoft.com/office/powerpoint/2010/main" val="4024282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Question changed from 2012 to 2014—What type of CM model guides your work? To What is the philosophy</a:t>
            </a:r>
            <a:r>
              <a:rPr lang="en-US" baseline="0" dirty="0" smtClean="0"/>
              <a:t> or model of CM that you practice?; changed from multiple choice and open response to just open response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mission statements were also submitted</a:t>
            </a:r>
            <a:r>
              <a:rPr lang="en-US" baseline="0" dirty="0" smtClean="0"/>
              <a:t> in 2014</a:t>
            </a:r>
            <a:endParaRPr lang="en-US" dirty="0" smtClean="0"/>
          </a:p>
        </p:txBody>
      </p:sp>
      <p:sp>
        <p:nvSpPr>
          <p:cNvPr id="4" name="Slide Number Placeholder 3"/>
          <p:cNvSpPr>
            <a:spLocks noGrp="1"/>
          </p:cNvSpPr>
          <p:nvPr>
            <p:ph type="sldNum" sz="quarter" idx="10"/>
          </p:nvPr>
        </p:nvSpPr>
        <p:spPr/>
        <p:txBody>
          <a:bodyPr/>
          <a:lstStyle/>
          <a:p>
            <a:fld id="{96216773-98FC-43A5-93E1-A70C7F1CD811}" type="slidenum">
              <a:rPr lang="en-US" smtClean="0"/>
              <a:t>28</a:t>
            </a:fld>
            <a:endParaRPr lang="en-US"/>
          </a:p>
        </p:txBody>
      </p:sp>
    </p:spTree>
    <p:extLst>
      <p:ext uri="{BB962C8B-B14F-4D97-AF65-F5344CB8AC3E}">
        <p14:creationId xmlns:p14="http://schemas.microsoft.com/office/powerpoint/2010/main" val="1460680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Some</a:t>
            </a:r>
            <a:r>
              <a:rPr lang="en-US" baseline="0" dirty="0" smtClean="0"/>
              <a:t> categories overlap</a:t>
            </a:r>
            <a:endParaRPr lang="en-US" dirty="0" smtClean="0"/>
          </a:p>
          <a:p>
            <a:r>
              <a:rPr lang="en-US" dirty="0" smtClean="0"/>
              <a:t>Does this seem consistent with what you see?</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29</a:t>
            </a:fld>
            <a:endParaRPr lang="en-US"/>
          </a:p>
        </p:txBody>
      </p:sp>
    </p:spTree>
    <p:extLst>
      <p:ext uri="{BB962C8B-B14F-4D97-AF65-F5344CB8AC3E}">
        <p14:creationId xmlns:p14="http://schemas.microsoft.com/office/powerpoint/2010/main" val="229724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Qualitative on survey</a:t>
            </a:r>
          </a:p>
          <a:p>
            <a:r>
              <a:rPr lang="en-US" dirty="0" smtClean="0"/>
              <a:t>Links back to CM to student ratio—universities are</a:t>
            </a:r>
            <a:r>
              <a:rPr lang="en-US" baseline="0" dirty="0" smtClean="0"/>
              <a:t> seeing an increased need for case managers</a:t>
            </a:r>
          </a:p>
          <a:p>
            <a:r>
              <a:rPr lang="en-US" baseline="0" dirty="0" smtClean="0"/>
              <a:t>Importance of assessment in our offices and for our work</a:t>
            </a:r>
          </a:p>
          <a:p>
            <a:r>
              <a:rPr lang="en-US" baseline="0" dirty="0" smtClean="0"/>
              <a:t>Important to train others in the work we do and share the load if possible</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30</a:t>
            </a:fld>
            <a:endParaRPr lang="en-US"/>
          </a:p>
        </p:txBody>
      </p:sp>
    </p:spTree>
    <p:extLst>
      <p:ext uri="{BB962C8B-B14F-4D97-AF65-F5344CB8AC3E}">
        <p14:creationId xmlns:p14="http://schemas.microsoft.com/office/powerpoint/2010/main" val="290732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  </a:t>
            </a:r>
            <a:r>
              <a:rPr lang="en-US" baseline="0" dirty="0" smtClean="0"/>
              <a:t>Those in a clinical setting made on average $1,800 more than the non-clinical peers</a:t>
            </a:r>
          </a:p>
          <a:p>
            <a:endParaRPr lang="en-US" dirty="0" smtClean="0"/>
          </a:p>
          <a:p>
            <a:r>
              <a:rPr lang="en-US" sz="1200" b="1" dirty="0" smtClean="0">
                <a:solidFill>
                  <a:schemeClr val="bg2"/>
                </a:solidFill>
                <a:latin typeface="Times New Roman" panose="02020603050405020304" pitchFamily="18" charset="0"/>
                <a:cs typeface="Times New Roman" panose="02020603050405020304" pitchFamily="18" charset="0"/>
              </a:rPr>
              <a:t>Clinical average salary $61.5k</a:t>
            </a:r>
          </a:p>
          <a:p>
            <a:endParaRPr lang="en-US" sz="1200" b="1" dirty="0" smtClean="0">
              <a:solidFill>
                <a:schemeClr val="accent5"/>
              </a:solidFill>
              <a:latin typeface="Times New Roman" panose="02020603050405020304" pitchFamily="18" charset="0"/>
              <a:cs typeface="Times New Roman" panose="02020603050405020304" pitchFamily="18" charset="0"/>
            </a:endParaRPr>
          </a:p>
          <a:p>
            <a:r>
              <a:rPr lang="en-US" sz="1200" b="1" dirty="0" smtClean="0">
                <a:solidFill>
                  <a:schemeClr val="accent5"/>
                </a:solidFill>
                <a:latin typeface="Times New Roman" panose="02020603050405020304" pitchFamily="18" charset="0"/>
                <a:cs typeface="Times New Roman" panose="02020603050405020304" pitchFamily="18" charset="0"/>
              </a:rPr>
              <a:t>Non-Clinical average salary $59.7k</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a:t>
            </a:fld>
            <a:endParaRPr lang="en-US"/>
          </a:p>
        </p:txBody>
      </p:sp>
    </p:spTree>
    <p:extLst>
      <p:ext uri="{BB962C8B-B14F-4D97-AF65-F5344CB8AC3E}">
        <p14:creationId xmlns:p14="http://schemas.microsoft.com/office/powerpoint/2010/main" val="1061013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Qualitative on survey</a:t>
            </a:r>
          </a:p>
          <a:p>
            <a:r>
              <a:rPr lang="en-US" dirty="0" smtClean="0"/>
              <a:t>Shocking how few use personal therapy?</a:t>
            </a:r>
          </a:p>
          <a:p>
            <a:r>
              <a:rPr lang="en-US" dirty="0" smtClean="0"/>
              <a:t>Overall, it is important</a:t>
            </a:r>
            <a:r>
              <a:rPr lang="en-US" baseline="0" dirty="0" smtClean="0"/>
              <a:t> for us to find a place for support when things get hard</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31</a:t>
            </a:fld>
            <a:endParaRPr lang="en-US"/>
          </a:p>
        </p:txBody>
      </p:sp>
    </p:spTree>
    <p:extLst>
      <p:ext uri="{BB962C8B-B14F-4D97-AF65-F5344CB8AC3E}">
        <p14:creationId xmlns:p14="http://schemas.microsoft.com/office/powerpoint/2010/main" val="2119302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32</a:t>
            </a:fld>
            <a:endParaRPr lang="en-US"/>
          </a:p>
        </p:txBody>
      </p:sp>
    </p:spTree>
    <p:extLst>
      <p:ext uri="{BB962C8B-B14F-4D97-AF65-F5344CB8AC3E}">
        <p14:creationId xmlns:p14="http://schemas.microsoft.com/office/powerpoint/2010/main" val="3751112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Poll Everywhere #next slide</a:t>
            </a:r>
          </a:p>
          <a:p>
            <a:endParaRPr lang="en-US" dirty="0" smtClean="0"/>
          </a:p>
          <a:p>
            <a:r>
              <a:rPr lang="en-US" dirty="0" smtClean="0"/>
              <a:t>You will notice</a:t>
            </a:r>
            <a:r>
              <a:rPr lang="en-US" baseline="0" dirty="0" smtClean="0"/>
              <a:t> in this graphic we see that case mgrs. Are often responsible for crisis response, during business hours but not always evenings and </a:t>
            </a:r>
            <a:r>
              <a:rPr lang="en-US" baseline="0" dirty="0" err="1" smtClean="0"/>
              <a:t>wkends</a:t>
            </a:r>
            <a:r>
              <a:rPr lang="en-US" baseline="0" dirty="0" smtClean="0"/>
              <a:t>.</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at our University, crises are handled by our office but they are also handled by Counseling center, police, and those who fulfil case management roles in our International Student and Scholar services office.</a:t>
            </a:r>
          </a:p>
          <a:p>
            <a:endParaRPr lang="en-US" dirty="0" smtClean="0"/>
          </a:p>
          <a:p>
            <a:r>
              <a:rPr lang="en-US" baseline="0" dirty="0" smtClean="0"/>
              <a:t>If you chose the “it depends” option, what does the answer depend upon for you?</a:t>
            </a:r>
          </a:p>
          <a:p>
            <a:r>
              <a:rPr lang="en-US" baseline="0" dirty="0" smtClean="0"/>
              <a:t>For example, does the answer depend upon the type of emergency?  The needed response?  What are your thoughts?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33</a:t>
            </a:fld>
            <a:endParaRPr lang="en-US"/>
          </a:p>
        </p:txBody>
      </p:sp>
    </p:spTree>
    <p:extLst>
      <p:ext uri="{BB962C8B-B14F-4D97-AF65-F5344CB8AC3E}">
        <p14:creationId xmlns:p14="http://schemas.microsoft.com/office/powerpoint/2010/main" val="366945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depends" mean to you?
https://www.polleverywhere.com/free_text_polls/4Db0JaERg0g6KAn</a:t>
            </a:r>
          </a:p>
        </p:txBody>
      </p:sp>
      <p:sp>
        <p:nvSpPr>
          <p:cNvPr id="4" name="Slide Number Placeholder 3"/>
          <p:cNvSpPr>
            <a:spLocks noGrp="1"/>
          </p:cNvSpPr>
          <p:nvPr>
            <p:ph type="sldNum" sz="quarter" idx="10"/>
          </p:nvPr>
        </p:nvSpPr>
        <p:spPr/>
        <p:txBody>
          <a:bodyPr/>
          <a:lstStyle/>
          <a:p>
            <a:fld id="{1C4BCB7D-BF4E-1446-AA25-7CBBEE977063}" type="slidenum">
              <a:rPr lang="en-US" smtClean="0"/>
              <a:t>35</a:t>
            </a:fld>
            <a:endParaRPr lang="en-US" dirty="0"/>
          </a:p>
        </p:txBody>
      </p:sp>
    </p:spTree>
    <p:extLst>
      <p:ext uri="{BB962C8B-B14F-4D97-AF65-F5344CB8AC3E}">
        <p14:creationId xmlns:p14="http://schemas.microsoft.com/office/powerpoint/2010/main" val="20319976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r>
              <a:rPr lang="en-US" dirty="0" smtClean="0"/>
              <a:t>Here are ways that some of the universities created shared responsibility so that the case manager</a:t>
            </a:r>
            <a:r>
              <a:rPr lang="en-US" baseline="0" dirty="0" smtClean="0"/>
              <a:t> is not the only one handling crises 24/7</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36</a:t>
            </a:fld>
            <a:endParaRPr lang="en-US"/>
          </a:p>
        </p:txBody>
      </p:sp>
    </p:spTree>
    <p:extLst>
      <p:ext uri="{BB962C8B-B14F-4D97-AF65-F5344CB8AC3E}">
        <p14:creationId xmlns:p14="http://schemas.microsoft.com/office/powerpoint/2010/main" val="4208491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37</a:t>
            </a:fld>
            <a:endParaRPr lang="en-US"/>
          </a:p>
        </p:txBody>
      </p:sp>
    </p:spTree>
    <p:extLst>
      <p:ext uri="{BB962C8B-B14F-4D97-AF65-F5344CB8AC3E}">
        <p14:creationId xmlns:p14="http://schemas.microsoft.com/office/powerpoint/2010/main" val="3870860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38</a:t>
            </a:fld>
            <a:endParaRPr lang="en-US"/>
          </a:p>
        </p:txBody>
      </p:sp>
    </p:spTree>
    <p:extLst>
      <p:ext uri="{BB962C8B-B14F-4D97-AF65-F5344CB8AC3E}">
        <p14:creationId xmlns:p14="http://schemas.microsoft.com/office/powerpoint/2010/main" val="4078389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39</a:t>
            </a:fld>
            <a:endParaRPr lang="en-US"/>
          </a:p>
        </p:txBody>
      </p:sp>
    </p:spTree>
    <p:extLst>
      <p:ext uri="{BB962C8B-B14F-4D97-AF65-F5344CB8AC3E}">
        <p14:creationId xmlns:p14="http://schemas.microsoft.com/office/powerpoint/2010/main" val="3496670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p>
          <a:p>
            <a:r>
              <a:rPr lang="en-US" dirty="0" smtClean="0"/>
              <a:t>Hot topic in our work—higher education/student affairs is pushing learning outcomes and assessment</a:t>
            </a:r>
          </a:p>
          <a:p>
            <a:r>
              <a:rPr lang="en-US" dirty="0" smtClean="0"/>
              <a:t>Large focus on student experience</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40</a:t>
            </a:fld>
            <a:endParaRPr lang="en-US"/>
          </a:p>
        </p:txBody>
      </p:sp>
    </p:spTree>
    <p:extLst>
      <p:ext uri="{BB962C8B-B14F-4D97-AF65-F5344CB8AC3E}">
        <p14:creationId xmlns:p14="http://schemas.microsoft.com/office/powerpoint/2010/main" val="1338380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Some use multiple (ex. </a:t>
            </a:r>
            <a:r>
              <a:rPr lang="en-US" dirty="0" err="1" smtClean="0"/>
              <a:t>Symplicity</a:t>
            </a:r>
            <a:r>
              <a:rPr lang="en-US" dirty="0" smtClean="0"/>
              <a:t> and paper)</a:t>
            </a:r>
          </a:p>
          <a:p>
            <a:r>
              <a:rPr lang="en-US" dirty="0" smtClean="0"/>
              <a:t>My</a:t>
            </a:r>
            <a:r>
              <a:rPr lang="en-US" baseline="0" dirty="0" smtClean="0"/>
              <a:t> experience shows determining factors include:</a:t>
            </a:r>
          </a:p>
          <a:p>
            <a:pPr marL="171450" indent="-171450">
              <a:buFont typeface="Arial" panose="020B0604020202020204" pitchFamily="34" charset="0"/>
              <a:buChar char="•"/>
            </a:pPr>
            <a:r>
              <a:rPr lang="en-US" baseline="0" dirty="0" smtClean="0"/>
              <a:t>Funding</a:t>
            </a:r>
          </a:p>
          <a:p>
            <a:pPr marL="171450" indent="-171450">
              <a:buFont typeface="Arial" panose="020B0604020202020204" pitchFamily="34" charset="0"/>
              <a:buChar char="•"/>
            </a:pPr>
            <a:r>
              <a:rPr lang="en-US" baseline="0" dirty="0" smtClean="0"/>
              <a:t>Pre-existing systems</a:t>
            </a:r>
          </a:p>
          <a:p>
            <a:pPr marL="171450" indent="-171450">
              <a:buFont typeface="Arial" panose="020B0604020202020204" pitchFamily="34" charset="0"/>
              <a:buChar char="•"/>
            </a:pPr>
            <a:r>
              <a:rPr lang="en-US" baseline="0" dirty="0" smtClean="0"/>
              <a:t>Individual preference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Thoughts?</a:t>
            </a:r>
          </a:p>
        </p:txBody>
      </p:sp>
      <p:sp>
        <p:nvSpPr>
          <p:cNvPr id="4" name="Slide Number Placeholder 3"/>
          <p:cNvSpPr>
            <a:spLocks noGrp="1"/>
          </p:cNvSpPr>
          <p:nvPr>
            <p:ph type="sldNum" sz="quarter" idx="10"/>
          </p:nvPr>
        </p:nvSpPr>
        <p:spPr/>
        <p:txBody>
          <a:bodyPr/>
          <a:lstStyle/>
          <a:p>
            <a:fld id="{96216773-98FC-43A5-93E1-A70C7F1CD811}" type="slidenum">
              <a:rPr lang="en-US" smtClean="0"/>
              <a:t>41</a:t>
            </a:fld>
            <a:endParaRPr lang="en-US"/>
          </a:p>
        </p:txBody>
      </p:sp>
    </p:spTree>
    <p:extLst>
      <p:ext uri="{BB962C8B-B14F-4D97-AF65-F5344CB8AC3E}">
        <p14:creationId xmlns:p14="http://schemas.microsoft.com/office/powerpoint/2010/main" val="385888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Case managers/Care </a:t>
            </a:r>
            <a:r>
              <a:rPr lang="en-US" baseline="0" dirty="0" err="1" smtClean="0"/>
              <a:t>Mgrs</a:t>
            </a:r>
            <a:r>
              <a:rPr lang="en-US" baseline="0" dirty="0" smtClean="0"/>
              <a:t> are 28.1% of respondents</a:t>
            </a:r>
          </a:p>
          <a:p>
            <a:r>
              <a:rPr lang="en-US" baseline="0" dirty="0" smtClean="0"/>
              <a:t>Clinical case </a:t>
            </a:r>
            <a:r>
              <a:rPr lang="en-US" baseline="0" dirty="0" err="1" smtClean="0"/>
              <a:t>managaers</a:t>
            </a:r>
            <a:r>
              <a:rPr lang="en-US" baseline="0" dirty="0" smtClean="0"/>
              <a:t>/care </a:t>
            </a:r>
            <a:r>
              <a:rPr lang="en-US" baseline="0" dirty="0" err="1" smtClean="0"/>
              <a:t>mgr</a:t>
            </a:r>
            <a:r>
              <a:rPr lang="en-US" baseline="0" dirty="0" smtClean="0"/>
              <a:t> = 16.9% of </a:t>
            </a:r>
            <a:r>
              <a:rPr lang="en-US" baseline="0" dirty="0" err="1" smtClean="0"/>
              <a:t>respndents</a:t>
            </a:r>
            <a:endParaRPr lang="en-US" baseline="0" dirty="0" smtClean="0"/>
          </a:p>
          <a:p>
            <a:r>
              <a:rPr lang="en-US" baseline="0" dirty="0" smtClean="0"/>
              <a:t>Or a total of 45% of all respondents</a:t>
            </a:r>
          </a:p>
          <a:p>
            <a:endParaRPr lang="en-US" dirty="0" smtClean="0"/>
          </a:p>
          <a:p>
            <a:r>
              <a:rPr lang="en-US" baseline="0" dirty="0" smtClean="0"/>
              <a:t>Most of the Assoc./Assist. Dean’s and Directors make 60 – 69K</a:t>
            </a:r>
          </a:p>
          <a:p>
            <a:endParaRPr lang="en-US" baseline="0" dirty="0" smtClean="0"/>
          </a:p>
          <a:p>
            <a:r>
              <a:rPr lang="en-US" baseline="0" dirty="0" smtClean="0"/>
              <a:t>Coordinators have a broad range spread from 39 – 88k with no significant percentage in any one area</a:t>
            </a:r>
          </a:p>
          <a:p>
            <a:endParaRPr lang="en-US" dirty="0" smtClean="0"/>
          </a:p>
          <a:p>
            <a:r>
              <a:rPr lang="en-US" dirty="0" smtClean="0"/>
              <a:t>Case</a:t>
            </a:r>
            <a:r>
              <a:rPr lang="en-US" baseline="0" dirty="0" smtClean="0"/>
              <a:t> and Care managers: </a:t>
            </a:r>
          </a:p>
          <a:p>
            <a:r>
              <a:rPr lang="en-US" baseline="0" dirty="0" smtClean="0"/>
              <a:t>11%  have a salary under 40k</a:t>
            </a:r>
          </a:p>
          <a:p>
            <a:r>
              <a:rPr lang="en-US" baseline="0" dirty="0" smtClean="0"/>
              <a:t>33% salary in the 40 – 50k range</a:t>
            </a:r>
          </a:p>
          <a:p>
            <a:r>
              <a:rPr lang="en-US" baseline="0" dirty="0" smtClean="0"/>
              <a:t>28% in the 50 – 60k range</a:t>
            </a:r>
          </a:p>
          <a:p>
            <a:r>
              <a:rPr lang="en-US" baseline="0" dirty="0" smtClean="0"/>
              <a:t>19% in the 60 – 70k range</a:t>
            </a:r>
          </a:p>
          <a:p>
            <a:r>
              <a:rPr lang="en-US" baseline="0" dirty="0" smtClean="0"/>
              <a:t>5% make 71k</a:t>
            </a:r>
          </a:p>
          <a:p>
            <a:r>
              <a:rPr lang="en-US" baseline="0" dirty="0" smtClean="0"/>
              <a:t>One student affairs case manager makes 98,000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5</a:t>
            </a:fld>
            <a:endParaRPr lang="en-US"/>
          </a:p>
        </p:txBody>
      </p:sp>
    </p:spTree>
    <p:extLst>
      <p:ext uri="{BB962C8B-B14F-4D97-AF65-F5344CB8AC3E}">
        <p14:creationId xmlns:p14="http://schemas.microsoft.com/office/powerpoint/2010/main" val="1755701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BITS – Our BIT is called the Student</a:t>
            </a:r>
            <a:r>
              <a:rPr lang="en-US" baseline="0" dirty="0" smtClean="0"/>
              <a:t> of Concern Committee so forgive me if I go back and forth between BIT and SOC</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42</a:t>
            </a:fld>
            <a:endParaRPr lang="en-US"/>
          </a:p>
        </p:txBody>
      </p:sp>
    </p:spTree>
    <p:extLst>
      <p:ext uri="{BB962C8B-B14F-4D97-AF65-F5344CB8AC3E}">
        <p14:creationId xmlns:p14="http://schemas.microsoft.com/office/powerpoint/2010/main" val="19466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HECMA</a:t>
            </a:r>
            <a:r>
              <a:rPr lang="en-US" baseline="0" dirty="0" smtClean="0"/>
              <a:t> case managers are playing a central role on their BITs</a:t>
            </a:r>
          </a:p>
          <a:p>
            <a:r>
              <a:rPr lang="en-US" baseline="0" dirty="0" smtClean="0"/>
              <a:t>From processing the concerns, documenting, sitting on the team and following up with the students after the meeting.</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43</a:t>
            </a:fld>
            <a:endParaRPr lang="en-US"/>
          </a:p>
        </p:txBody>
      </p:sp>
    </p:spTree>
    <p:extLst>
      <p:ext uri="{BB962C8B-B14F-4D97-AF65-F5344CB8AC3E}">
        <p14:creationId xmlns:p14="http://schemas.microsoft.com/office/powerpoint/2010/main" val="1015431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r>
              <a:rPr lang="en-US" dirty="0" smtClean="0"/>
              <a:t>Other: </a:t>
            </a:r>
            <a:r>
              <a:rPr lang="en-US" baseline="0" dirty="0" smtClean="0"/>
              <a:t> All but one response stated that it varies on a case-by-case basis, however the majority either encourage or require follow-up depending on the circumstances.  The outlier response pointed out that state law prohibits mandated treatment.</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44</a:t>
            </a:fld>
            <a:endParaRPr lang="en-US"/>
          </a:p>
        </p:txBody>
      </p:sp>
    </p:spTree>
    <p:extLst>
      <p:ext uri="{BB962C8B-B14F-4D97-AF65-F5344CB8AC3E}">
        <p14:creationId xmlns:p14="http://schemas.microsoft.com/office/powerpoint/2010/main" val="1748391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r>
              <a:rPr lang="en-US" dirty="0" smtClean="0"/>
              <a:t>Other:</a:t>
            </a:r>
            <a:r>
              <a:rPr lang="en-US" baseline="0" dirty="0" smtClean="0"/>
              <a:t>  The responses that fell into the “other” category all stated that it depends on the situation and is determined on a case-by-case basis.</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45</a:t>
            </a:fld>
            <a:endParaRPr lang="en-US"/>
          </a:p>
        </p:txBody>
      </p:sp>
    </p:spTree>
    <p:extLst>
      <p:ext uri="{BB962C8B-B14F-4D97-AF65-F5344CB8AC3E}">
        <p14:creationId xmlns:p14="http://schemas.microsoft.com/office/powerpoint/2010/main" val="15518958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baseline="0" dirty="0" smtClean="0"/>
              <a:t>cm’s use a case-by-case decision – for example, some cm’s cm will send a polite request the first time for a meeting as long as the student is not a danger to others; then if the student does not attend, a letter threatening consequences of sanctions, holds, etc. are identified.</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46</a:t>
            </a:fld>
            <a:endParaRPr lang="en-US"/>
          </a:p>
        </p:txBody>
      </p:sp>
    </p:spTree>
    <p:extLst>
      <p:ext uri="{BB962C8B-B14F-4D97-AF65-F5344CB8AC3E}">
        <p14:creationId xmlns:p14="http://schemas.microsoft.com/office/powerpoint/2010/main" val="2910549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Here are some examples of resources case managers have at their disposal</a:t>
            </a:r>
            <a:r>
              <a:rPr lang="en-US" baseline="0" dirty="0" smtClean="0"/>
              <a:t> as BIT resources:</a:t>
            </a:r>
          </a:p>
          <a:p>
            <a:r>
              <a:rPr lang="en-US" baseline="0" dirty="0" smtClean="0"/>
              <a:t>Community providers and standard models of practice are most common.</a:t>
            </a:r>
          </a:p>
          <a:p>
            <a:endParaRPr lang="en-US" baseline="0" dirty="0" smtClean="0"/>
          </a:p>
          <a:p>
            <a:r>
              <a:rPr lang="en-US" baseline="0" dirty="0" smtClean="0"/>
              <a:t>It’s interesting that there are so few student workers given the high level of confidentiality with BIT cases.</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47</a:t>
            </a:fld>
            <a:endParaRPr lang="en-US"/>
          </a:p>
        </p:txBody>
      </p:sp>
    </p:spTree>
    <p:extLst>
      <p:ext uri="{BB962C8B-B14F-4D97-AF65-F5344CB8AC3E}">
        <p14:creationId xmlns:p14="http://schemas.microsoft.com/office/powerpoint/2010/main" val="23157586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r>
              <a:rPr lang="en-US" dirty="0" smtClean="0"/>
              <a:t>Other:  Includes SIGMA, VTAR, NCHERM, Factor One</a:t>
            </a:r>
          </a:p>
          <a:p>
            <a:endParaRPr lang="en-US" dirty="0" smtClean="0"/>
          </a:p>
          <a:p>
            <a:r>
              <a:rPr lang="en-US" dirty="0" smtClean="0"/>
              <a:t>VTAR</a:t>
            </a:r>
            <a:r>
              <a:rPr lang="en-US" baseline="0" dirty="0" smtClean="0"/>
              <a:t> Violence Threat Assessment Risk</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48</a:t>
            </a:fld>
            <a:endParaRPr lang="en-US"/>
          </a:p>
        </p:txBody>
      </p:sp>
    </p:spTree>
    <p:extLst>
      <p:ext uri="{BB962C8B-B14F-4D97-AF65-F5344CB8AC3E}">
        <p14:creationId xmlns:p14="http://schemas.microsoft.com/office/powerpoint/2010/main" val="3777023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r>
              <a:rPr lang="en-US" dirty="0" smtClean="0"/>
              <a:t>Of those</a:t>
            </a:r>
            <a:r>
              <a:rPr lang="en-US" baseline="0" dirty="0" smtClean="0"/>
              <a:t> who said “yes,” many noted that it was through the university conduct process.  Two noted that it has never been used and the majority noted that it is very rarely used.</a:t>
            </a:r>
          </a:p>
          <a:p>
            <a:endParaRPr lang="en-US" baseline="0" dirty="0" smtClean="0"/>
          </a:p>
          <a:p>
            <a:r>
              <a:rPr lang="en-US" dirty="0" smtClean="0"/>
              <a:t>Of</a:t>
            </a:r>
            <a:r>
              <a:rPr lang="en-US" baseline="0" dirty="0" smtClean="0"/>
              <a:t> those who said “no,” two responses noted that they previously had a policy in place but it was removed.</a:t>
            </a:r>
          </a:p>
          <a:p>
            <a:endParaRPr lang="en-US" baseline="0" dirty="0" smtClean="0"/>
          </a:p>
          <a:p>
            <a:r>
              <a:rPr lang="en-US" baseline="0" dirty="0" smtClean="0"/>
              <a:t>Of those who said “other,” one was unsure about their university’s policy and the other has an interim suspension policy, not an official withdrawal policy.</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49</a:t>
            </a:fld>
            <a:endParaRPr lang="en-US"/>
          </a:p>
        </p:txBody>
      </p:sp>
    </p:spTree>
    <p:extLst>
      <p:ext uri="{BB962C8B-B14F-4D97-AF65-F5344CB8AC3E}">
        <p14:creationId xmlns:p14="http://schemas.microsoft.com/office/powerpoint/2010/main" val="4099678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a:t>
            </a:r>
          </a:p>
          <a:p>
            <a:r>
              <a:rPr lang="en-US" dirty="0" smtClean="0"/>
              <a:t>There</a:t>
            </a:r>
            <a:r>
              <a:rPr lang="en-US" baseline="0" dirty="0" smtClean="0"/>
              <a:t> you have it!  All the data that was collected voluntarily from the HECMA membership from 2014-March 2015.</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are looking forward to the next survey.  We have a proposal to incorporate questions such as these into the application and re-application process.  When we do that, we want to take into consideration what data you would like to see.  We are gathering via Poll Everywhere, the internet based program you can use right now, by texting ____  _________</a:t>
            </a:r>
            <a:endParaRPr lang="en-US" dirty="0" smtClean="0"/>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50</a:t>
            </a:fld>
            <a:endParaRPr lang="en-US"/>
          </a:p>
        </p:txBody>
      </p:sp>
    </p:spTree>
    <p:extLst>
      <p:ext uri="{BB962C8B-B14F-4D97-AF65-F5344CB8AC3E}">
        <p14:creationId xmlns:p14="http://schemas.microsoft.com/office/powerpoint/2010/main" val="29082649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CURRENT</a:t>
            </a:r>
            <a:r>
              <a:rPr lang="en-US" b="1" baseline="0" dirty="0" smtClean="0"/>
              <a:t> PROPOSALS:</a:t>
            </a:r>
            <a:endParaRPr lang="en-US" b="1" dirty="0" smtClean="0"/>
          </a:p>
          <a:p>
            <a:r>
              <a:rPr lang="en-US" dirty="0" smtClean="0"/>
              <a:t>Break down clinical vs. student affairs more clearly</a:t>
            </a:r>
          </a:p>
          <a:p>
            <a:r>
              <a:rPr lang="en-US" dirty="0" smtClean="0"/>
              <a:t>Organize categories</a:t>
            </a:r>
          </a:p>
          <a:p>
            <a:r>
              <a:rPr lang="en-US" dirty="0" smtClean="0"/>
              <a:t>Different tool</a:t>
            </a:r>
          </a:p>
          <a:p>
            <a:r>
              <a:rPr lang="en-US" dirty="0" smtClean="0"/>
              <a:t>Fewer qualitative options</a:t>
            </a:r>
          </a:p>
          <a:p>
            <a:r>
              <a:rPr lang="en-US" dirty="0" smtClean="0"/>
              <a:t>Additional questions</a:t>
            </a:r>
          </a:p>
          <a:p>
            <a:r>
              <a:rPr lang="en-US" dirty="0" smtClean="0"/>
              <a:t>Considering adding to application renewal</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51</a:t>
            </a:fld>
            <a:endParaRPr lang="en-US"/>
          </a:p>
        </p:txBody>
      </p:sp>
    </p:spTree>
    <p:extLst>
      <p:ext uri="{BB962C8B-B14F-4D97-AF65-F5344CB8AC3E}">
        <p14:creationId xmlns:p14="http://schemas.microsoft.com/office/powerpoint/2010/main" val="298960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solidFill>
                  <a:schemeClr val="accent5"/>
                </a:solidFill>
              </a:rPr>
              <a:t>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5"/>
                </a:solidFill>
              </a:rPr>
              <a:t>Blue: The blue line/point means that there was no salary range because for that state there was only one salary.</a:t>
            </a:r>
            <a:endParaRPr lang="en-US" dirty="0" smtClean="0">
              <a:solidFill>
                <a:schemeClr val="accent5"/>
              </a:solidFill>
            </a:endParaRPr>
          </a:p>
          <a:p>
            <a:endParaRPr lang="en-US" b="1" dirty="0" smtClean="0">
              <a:solidFill>
                <a:schemeClr val="accent5"/>
              </a:solidFill>
            </a:endParaRPr>
          </a:p>
          <a:p>
            <a:endParaRPr lang="en-US" dirty="0">
              <a:solidFill>
                <a:schemeClr val="accent5"/>
              </a:solidFill>
            </a:endParaRPr>
          </a:p>
        </p:txBody>
      </p:sp>
      <p:sp>
        <p:nvSpPr>
          <p:cNvPr id="4" name="Slide Number Placeholder 3"/>
          <p:cNvSpPr>
            <a:spLocks noGrp="1"/>
          </p:cNvSpPr>
          <p:nvPr>
            <p:ph type="sldNum" sz="quarter" idx="10"/>
          </p:nvPr>
        </p:nvSpPr>
        <p:spPr/>
        <p:txBody>
          <a:bodyPr/>
          <a:lstStyle/>
          <a:p>
            <a:fld id="{96216773-98FC-43A5-93E1-A70C7F1CD811}" type="slidenum">
              <a:rPr lang="en-US" smtClean="0"/>
              <a:t>6</a:t>
            </a:fld>
            <a:endParaRPr lang="en-US"/>
          </a:p>
        </p:txBody>
      </p:sp>
    </p:spTree>
    <p:extLst>
      <p:ext uri="{BB962C8B-B14F-4D97-AF65-F5344CB8AC3E}">
        <p14:creationId xmlns:p14="http://schemas.microsoft.com/office/powerpoint/2010/main" val="39706981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&amp;</a:t>
            </a:r>
            <a:r>
              <a:rPr lang="en-US" baseline="0" dirty="0" smtClean="0"/>
              <a:t> J</a:t>
            </a:r>
            <a:endParaRPr lang="en-US" dirty="0" smtClean="0"/>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52</a:t>
            </a:fld>
            <a:endParaRPr lang="en-US"/>
          </a:p>
        </p:txBody>
      </p:sp>
    </p:spTree>
    <p:extLst>
      <p:ext uri="{BB962C8B-B14F-4D97-AF65-F5344CB8AC3E}">
        <p14:creationId xmlns:p14="http://schemas.microsoft.com/office/powerpoint/2010/main" val="93087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Given the current cost of living in Canada it’s no surprise that the salary</a:t>
            </a:r>
            <a:r>
              <a:rPr lang="en-US" baseline="0" dirty="0" smtClean="0"/>
              <a:t> is higher.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t>
            </a:r>
            <a:r>
              <a:rPr lang="en-US" dirty="0" smtClean="0"/>
              <a:t>I adjusted the Canadian salary based upon the currency</a:t>
            </a:r>
            <a:r>
              <a:rPr lang="en-US" baseline="0" dirty="0" smtClean="0"/>
              <a:t> </a:t>
            </a:r>
            <a:r>
              <a:rPr lang="en-US" dirty="0" smtClean="0"/>
              <a:t>rate in March of this year</a:t>
            </a:r>
            <a:r>
              <a:rPr lang="en-US" baseline="0" dirty="0" smtClean="0"/>
              <a:t> and it still is higher than salaries in the 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do you think this is?</a:t>
            </a:r>
          </a:p>
          <a:p>
            <a:endParaRPr lang="en-US" baseline="0" dirty="0" smtClean="0"/>
          </a:p>
          <a:p>
            <a:r>
              <a:rPr lang="en-US" sz="1200" kern="1200" dirty="0" smtClean="0">
                <a:solidFill>
                  <a:schemeClr val="tx1"/>
                </a:solidFill>
                <a:effectLst/>
                <a:latin typeface="+mn-lt"/>
                <a:ea typeface="+mn-ea"/>
                <a:cs typeface="+mn-cs"/>
              </a:rPr>
              <a:t>0.84 USD equals 1 CAD</a:t>
            </a:r>
          </a:p>
          <a:p>
            <a:r>
              <a:rPr lang="en-US" sz="1200" kern="1200" dirty="0" smtClean="0">
                <a:solidFill>
                  <a:schemeClr val="tx1"/>
                </a:solidFill>
                <a:effectLst/>
                <a:latin typeface="+mn-lt"/>
                <a:ea typeface="+mn-ea"/>
                <a:cs typeface="+mn-cs"/>
              </a:rPr>
              <a:t>84% of 98 = $82</a:t>
            </a:r>
          </a:p>
          <a:p>
            <a:r>
              <a:rPr lang="en-US" dirty="0" smtClean="0"/>
              <a:t>84% of 68 = $57</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7</a:t>
            </a:fld>
            <a:endParaRPr lang="en-US"/>
          </a:p>
        </p:txBody>
      </p:sp>
    </p:spTree>
    <p:extLst>
      <p:ext uri="{BB962C8B-B14F-4D97-AF65-F5344CB8AC3E}">
        <p14:creationId xmlns:p14="http://schemas.microsoft.com/office/powerpoint/2010/main" val="10616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We</a:t>
            </a:r>
            <a:r>
              <a:rPr lang="en-US" baseline="0" dirty="0" smtClean="0"/>
              <a:t> have many case managers with bachelors degrees with additional years of experience, therefore I am not surprised by how close the salary is to masters level.</a:t>
            </a:r>
            <a:endParaRPr lang="en-US" dirty="0" smtClean="0"/>
          </a:p>
          <a:p>
            <a:endParaRPr lang="en-US" dirty="0" smtClean="0"/>
          </a:p>
          <a:p>
            <a:r>
              <a:rPr lang="en-US" dirty="0" smtClean="0"/>
              <a:t>However,</a:t>
            </a:r>
            <a:r>
              <a:rPr lang="en-US" baseline="0" dirty="0" smtClean="0"/>
              <a:t> </a:t>
            </a:r>
            <a:r>
              <a:rPr lang="en-US" dirty="0" smtClean="0"/>
              <a:t>I was surprised by the difference between masters</a:t>
            </a:r>
            <a:r>
              <a:rPr lang="en-US" baseline="0" dirty="0" smtClean="0"/>
              <a:t> and doctorate.</a:t>
            </a:r>
          </a:p>
          <a:p>
            <a:r>
              <a:rPr lang="en-US" baseline="0" dirty="0" smtClean="0"/>
              <a:t>Any hypotheses?</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8</a:t>
            </a:fld>
            <a:endParaRPr lang="en-US"/>
          </a:p>
        </p:txBody>
      </p:sp>
    </p:spTree>
    <p:extLst>
      <p:ext uri="{BB962C8B-B14F-4D97-AF65-F5344CB8AC3E}">
        <p14:creationId xmlns:p14="http://schemas.microsoft.com/office/powerpoint/2010/main" val="352121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t>
            </a:r>
          </a:p>
          <a:p>
            <a:r>
              <a:rPr lang="en-US" dirty="0" smtClean="0"/>
              <a:t>2012 survey:  167 responses (ranging</a:t>
            </a:r>
            <a:r>
              <a:rPr lang="en-US" baseline="0" dirty="0" smtClean="0"/>
              <a:t> from March 2012 to March 2015)</a:t>
            </a:r>
          </a:p>
          <a:p>
            <a:r>
              <a:rPr lang="en-US" dirty="0" smtClean="0"/>
              <a:t>2015</a:t>
            </a:r>
            <a:r>
              <a:rPr lang="en-US" baseline="0" dirty="0" smtClean="0"/>
              <a:t> survey:  89 responses (ranging from May 2014 to April 2015)</a:t>
            </a:r>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9</a:t>
            </a:fld>
            <a:endParaRPr lang="en-US"/>
          </a:p>
        </p:txBody>
      </p:sp>
    </p:spTree>
    <p:extLst>
      <p:ext uri="{BB962C8B-B14F-4D97-AF65-F5344CB8AC3E}">
        <p14:creationId xmlns:p14="http://schemas.microsoft.com/office/powerpoint/2010/main" val="103292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J</a:t>
            </a:r>
          </a:p>
          <a:p>
            <a:r>
              <a:rPr lang="en-US" dirty="0" smtClean="0"/>
              <a:t>2014 survey</a:t>
            </a:r>
          </a:p>
          <a:p>
            <a:r>
              <a:rPr lang="en-US" dirty="0" smtClean="0"/>
              <a:t>While the overwhelming majority identified</a:t>
            </a:r>
            <a:r>
              <a:rPr lang="en-US" baseline="0" dirty="0" smtClean="0"/>
              <a:t> as “mental health” many also noted a combination of MH and social work and some within social work noting “clinical” social work</a:t>
            </a:r>
          </a:p>
          <a:p>
            <a:endParaRPr lang="en-US" dirty="0"/>
          </a:p>
        </p:txBody>
      </p:sp>
      <p:sp>
        <p:nvSpPr>
          <p:cNvPr id="4" name="Slide Number Placeholder 3"/>
          <p:cNvSpPr>
            <a:spLocks noGrp="1"/>
          </p:cNvSpPr>
          <p:nvPr>
            <p:ph type="sldNum" sz="quarter" idx="10"/>
          </p:nvPr>
        </p:nvSpPr>
        <p:spPr/>
        <p:txBody>
          <a:bodyPr/>
          <a:lstStyle/>
          <a:p>
            <a:fld id="{96216773-98FC-43A5-93E1-A70C7F1CD811}" type="slidenum">
              <a:rPr lang="en-US" smtClean="0"/>
              <a:t>10</a:t>
            </a:fld>
            <a:endParaRPr lang="en-US"/>
          </a:p>
        </p:txBody>
      </p:sp>
    </p:spTree>
    <p:extLst>
      <p:ext uri="{BB962C8B-B14F-4D97-AF65-F5344CB8AC3E}">
        <p14:creationId xmlns:p14="http://schemas.microsoft.com/office/powerpoint/2010/main" val="360298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642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111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8467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057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6/10/15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989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865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6/10/15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054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6/10/15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816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6/10/15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466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757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6/10/15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148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E9DEC-419B-4CC5-A080-3B06BD5A8291}" type="datetimeFigureOut">
              <a:rPr lang="en-US" smtClean="0"/>
              <a:t>6/10/15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0721687"/>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nnifer-Henkle@utc.edu" TargetMode="External"/><Relationship Id="rId4" Type="http://schemas.openxmlformats.org/officeDocument/2006/relationships/hyperlink" Target="mailto:Briley@Binghamton.edu"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chart" Target="../charts/chart17.xml"/><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chart" Target="../charts/char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chart" Target="../charts/char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3.xml"/><Relationship Id="rId5" Type="http://schemas.openxmlformats.org/officeDocument/2006/relationships/image" Target="../media/image6.png"/><Relationship Id="rId6" Type="http://schemas.openxmlformats.org/officeDocument/2006/relationships/hyperlink" Target="http://www.polleverywhere.com/app" TargetMode="External"/><Relationship Id="rId7" Type="http://schemas.openxmlformats.org/officeDocument/2006/relationships/hyperlink" Target="http://www.polleverywhere.com/app/help" TargetMode="External"/><Relationship Id="rId8" Type="http://schemas.openxmlformats.org/officeDocument/2006/relationships/hyperlink" Target="https://www.polleverywhere.com/free_text_polls/4Db0JaERg0g6KAn?preview=true" TargetMode="External"/><Relationship Id="rId1" Type="http://schemas.openxmlformats.org/officeDocument/2006/relationships/themeOverride" Target="../theme/themeOverride5.xml"/><Relationship Id="rId2" Type="http://schemas.openxmlformats.org/officeDocument/2006/relationships/tags" Target="../tags/tag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chart" Target="../charts/char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chart" Target="../charts/char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chart" Target="../charts/char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chart" Target="../charts/char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chart" Target="../charts/char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chart" Target="../charts/char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chart" Target="../charts/char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3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chart" Target="../charts/chart2.xml"/><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3.xml"/><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1357" y="1122370"/>
            <a:ext cx="10074729" cy="2414167"/>
          </a:xfrm>
        </p:spPr>
        <p:txBody>
          <a:bodyPr>
            <a:noAutofit/>
          </a:bodyPr>
          <a:lstStyle/>
          <a:p>
            <a:r>
              <a:rPr lang="en-US" sz="4800" dirty="0" smtClean="0">
                <a:effectLst>
                  <a:outerShdw blurRad="38100" dist="38100" dir="2700000" algn="tl">
                    <a:srgbClr val="000000">
                      <a:alpha val="43137"/>
                    </a:srgbClr>
                  </a:outerShdw>
                </a:effectLst>
              </a:rPr>
              <a:t>HECMA Membership Survey:  </a:t>
            </a:r>
            <a:br>
              <a:rPr lang="en-US" sz="4800" dirty="0" smtClean="0">
                <a:effectLst>
                  <a:outerShdw blurRad="38100" dist="38100" dir="2700000" algn="tl">
                    <a:srgbClr val="000000">
                      <a:alpha val="43137"/>
                    </a:srgbClr>
                  </a:outerShdw>
                </a:effectLst>
              </a:rPr>
            </a:br>
            <a:r>
              <a:rPr lang="en-US" sz="4800" dirty="0" smtClean="0">
                <a:effectLst>
                  <a:outerShdw blurRad="38100" dist="38100" dir="2700000" algn="tl">
                    <a:srgbClr val="000000">
                      <a:alpha val="43137"/>
                    </a:srgbClr>
                  </a:outerShdw>
                </a:effectLst>
              </a:rPr>
              <a:t>Patterns and Trends</a:t>
            </a:r>
            <a:endParaRPr lang="en-US"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667000" y="3219451"/>
            <a:ext cx="6858000" cy="3009900"/>
          </a:xfrm>
        </p:spPr>
        <p:txBody>
          <a:bodyPr>
            <a:normAutofit fontScale="92500" lnSpcReduction="20000"/>
          </a:bodyPr>
          <a:lstStyle/>
          <a:p>
            <a:endParaRPr lang="en-US" sz="8000" dirty="0"/>
          </a:p>
          <a:p>
            <a:endParaRPr lang="en-US" sz="8000" dirty="0"/>
          </a:p>
          <a:p>
            <a:r>
              <a:rPr lang="en-US" sz="2600" dirty="0"/>
              <a:t>Presented by:</a:t>
            </a:r>
          </a:p>
          <a:p>
            <a:r>
              <a:rPr lang="en-US" sz="1900" dirty="0"/>
              <a:t>Jennifer E. Henkle, LMSW (</a:t>
            </a:r>
            <a:r>
              <a:rPr lang="en-US" sz="1900" dirty="0">
                <a:hlinkClick r:id="rId3"/>
              </a:rPr>
              <a:t>Jennifer-Henkle@utc.edu</a:t>
            </a:r>
            <a:r>
              <a:rPr lang="en-US" sz="1900" dirty="0"/>
              <a:t>)</a:t>
            </a:r>
          </a:p>
          <a:p>
            <a:r>
              <a:rPr lang="en-US" sz="1900" dirty="0"/>
              <a:t>Beth Riley, MA, LMSW (</a:t>
            </a:r>
            <a:r>
              <a:rPr lang="en-US" sz="1900" dirty="0">
                <a:hlinkClick r:id="rId4"/>
              </a:rPr>
              <a:t>Briley@Binghamton.edu</a:t>
            </a:r>
            <a:r>
              <a:rPr lang="en-US" sz="1900" dirty="0"/>
              <a:t>) </a:t>
            </a:r>
          </a:p>
        </p:txBody>
      </p:sp>
      <p:sp>
        <p:nvSpPr>
          <p:cNvPr id="4" name="TextBox 3"/>
          <p:cNvSpPr txBox="1"/>
          <p:nvPr/>
        </p:nvSpPr>
        <p:spPr>
          <a:xfrm>
            <a:off x="-3579656" y="1154222"/>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075525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61659248"/>
              </p:ext>
            </p:extLst>
          </p:nvPr>
        </p:nvGraphicFramePr>
        <p:xfrm>
          <a:off x="635000" y="666756"/>
          <a:ext cx="10985500" cy="5514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15272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36905556"/>
              </p:ext>
            </p:extLst>
          </p:nvPr>
        </p:nvGraphicFramePr>
        <p:xfrm>
          <a:off x="622300" y="660399"/>
          <a:ext cx="10972800" cy="5499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82829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3779995918"/>
              </p:ext>
            </p:extLst>
          </p:nvPr>
        </p:nvGraphicFramePr>
        <p:xfrm>
          <a:off x="6162674" y="685806"/>
          <a:ext cx="5419725" cy="5476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894353006"/>
              </p:ext>
            </p:extLst>
          </p:nvPr>
        </p:nvGraphicFramePr>
        <p:xfrm>
          <a:off x="598714" y="676281"/>
          <a:ext cx="5468711" cy="5495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42494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923341005"/>
              </p:ext>
            </p:extLst>
          </p:nvPr>
        </p:nvGraphicFramePr>
        <p:xfrm>
          <a:off x="609600" y="685806"/>
          <a:ext cx="10994571" cy="5476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59397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Case Managers</a:t>
            </a:r>
          </a:p>
        </p:txBody>
      </p:sp>
      <p:sp>
        <p:nvSpPr>
          <p:cNvPr id="3" name="Text Placeholder 2"/>
          <p:cNvSpPr>
            <a:spLocks noGrp="1"/>
          </p:cNvSpPr>
          <p:nvPr>
            <p:ph type="body" idx="1"/>
          </p:nvPr>
        </p:nvSpPr>
        <p:spPr>
          <a:xfrm>
            <a:off x="1587500" y="4589471"/>
            <a:ext cx="8447088" cy="1916111"/>
          </a:xfrm>
        </p:spPr>
        <p:txBody>
          <a:bodyPr>
            <a:normAutofit fontScale="92500" lnSpcReduction="20000"/>
          </a:bodyPr>
          <a:lstStyle/>
          <a:p>
            <a:r>
              <a:rPr lang="en-US" b="1" dirty="0">
                <a:solidFill>
                  <a:schemeClr val="tx1"/>
                </a:solidFill>
              </a:rPr>
              <a:t>Ratios</a:t>
            </a:r>
          </a:p>
          <a:p>
            <a:r>
              <a:rPr lang="en-US" b="1" dirty="0" smtClean="0">
                <a:solidFill>
                  <a:schemeClr val="tx1"/>
                </a:solidFill>
              </a:rPr>
              <a:t>Roles and Responsibilities</a:t>
            </a:r>
          </a:p>
          <a:p>
            <a:r>
              <a:rPr lang="en-US" b="1" dirty="0" smtClean="0">
                <a:solidFill>
                  <a:schemeClr val="tx1"/>
                </a:solidFill>
              </a:rPr>
              <a:t>Models and Philosophies</a:t>
            </a:r>
          </a:p>
          <a:p>
            <a:r>
              <a:rPr lang="en-US" b="1" dirty="0" smtClean="0">
                <a:solidFill>
                  <a:schemeClr val="tx1"/>
                </a:solidFill>
              </a:rPr>
              <a:t>Common Challenges</a:t>
            </a:r>
          </a:p>
          <a:p>
            <a:r>
              <a:rPr lang="en-US" b="1" dirty="0" smtClean="0">
                <a:solidFill>
                  <a:schemeClr val="tx1"/>
                </a:solidFill>
              </a:rPr>
              <a:t>Sources of Support</a:t>
            </a:r>
          </a:p>
          <a:p>
            <a:endParaRPr lang="en-US" dirty="0" smtClean="0"/>
          </a:p>
        </p:txBody>
      </p:sp>
    </p:spTree>
    <p:extLst>
      <p:ext uri="{BB962C8B-B14F-4D97-AF65-F5344CB8AC3E}">
        <p14:creationId xmlns:p14="http://schemas.microsoft.com/office/powerpoint/2010/main" val="2085476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191387"/>
            <a:ext cx="10515600" cy="1233376"/>
          </a:xfrm>
        </p:spPr>
        <p:txBody>
          <a:bodyPr>
            <a:normAutofit/>
          </a:bodyPr>
          <a:lstStyle/>
          <a:p>
            <a:pPr algn="ctr">
              <a:lnSpc>
                <a:spcPct val="100000"/>
              </a:lnSpc>
              <a:spcAft>
                <a:spcPts val="600"/>
              </a:spcAft>
            </a:pPr>
            <a:r>
              <a:rPr lang="en-US" sz="2400" b="1" dirty="0" smtClean="0">
                <a:latin typeface="+mn-lt"/>
              </a:rPr>
              <a:t>CASE MANAGER TO STUDENT RATIO</a:t>
            </a:r>
            <a:r>
              <a:rPr lang="en-US" sz="1800" dirty="0" smtClean="0"/>
              <a:t/>
            </a:r>
            <a:br>
              <a:rPr lang="en-US" sz="1800" dirty="0" smtClean="0"/>
            </a:br>
            <a:r>
              <a:rPr lang="en-US" sz="2400" dirty="0"/>
              <a:t>Approximately </a:t>
            </a:r>
            <a:r>
              <a:rPr lang="en-US" sz="2400" dirty="0">
                <a:solidFill>
                  <a:srgbClr val="7030A0"/>
                </a:solidFill>
                <a:cs typeface="Times New Roman" panose="02020603050405020304" pitchFamily="18" charset="0"/>
              </a:rPr>
              <a:t>1:12,425</a:t>
            </a:r>
            <a:endParaRPr lang="en-US" sz="2400"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1796749"/>
              </p:ext>
            </p:extLst>
          </p:nvPr>
        </p:nvGraphicFramePr>
        <p:xfrm>
          <a:off x="957944" y="1424766"/>
          <a:ext cx="9376690" cy="4747440"/>
        </p:xfrm>
        <a:graphic>
          <a:graphicData uri="http://schemas.openxmlformats.org/drawingml/2006/table">
            <a:tbl>
              <a:tblPr>
                <a:tableStyleId>{5C22544A-7EE6-4342-B048-85BDC9FD1C3A}</a:tableStyleId>
              </a:tblPr>
              <a:tblGrid>
                <a:gridCol w="3355385"/>
                <a:gridCol w="3287168"/>
                <a:gridCol w="2734137"/>
              </a:tblGrid>
              <a:tr h="652062">
                <a:tc>
                  <a:txBody>
                    <a:bodyPr/>
                    <a:lstStyle/>
                    <a:p>
                      <a:pPr algn="ctr" fontAlgn="b"/>
                      <a:r>
                        <a:rPr lang="en-US" sz="2400" b="1" i="0" u="none" strike="noStrike" dirty="0" smtClean="0">
                          <a:effectLst/>
                          <a:latin typeface="+mj-lt"/>
                          <a:cs typeface="Times New Roman" panose="02020603050405020304" pitchFamily="18" charset="0"/>
                        </a:rPr>
                        <a:t>Student Population</a:t>
                      </a:r>
                      <a:endParaRPr lang="en-US" sz="2400" b="1" i="0" u="none" strike="noStrike" dirty="0">
                        <a:solidFill>
                          <a:srgbClr val="000000"/>
                        </a:solidFill>
                        <a:effectLst/>
                        <a:latin typeface="+mj-lt"/>
                        <a:cs typeface="Times New Roman" panose="02020603050405020304" pitchFamily="18" charset="0"/>
                      </a:endParaRPr>
                    </a:p>
                  </a:txBody>
                  <a:tcPr marL="7144" marR="7144" marT="7144" marB="0" anchor="ctr">
                    <a:noFill/>
                  </a:tcPr>
                </a:tc>
                <a:tc>
                  <a:txBody>
                    <a:bodyPr/>
                    <a:lstStyle/>
                    <a:p>
                      <a:pPr algn="ctr" fontAlgn="b"/>
                      <a:r>
                        <a:rPr lang="en-US" sz="2400" b="1" i="0" u="none" strike="noStrike" dirty="0" smtClean="0">
                          <a:effectLst/>
                          <a:latin typeface="+mj-lt"/>
                          <a:cs typeface="Times New Roman" panose="02020603050405020304" pitchFamily="18" charset="0"/>
                        </a:rPr>
                        <a:t>Case Managers</a:t>
                      </a:r>
                      <a:endParaRPr lang="en-US" sz="2400" b="1" i="0" u="none" strike="noStrike" dirty="0">
                        <a:solidFill>
                          <a:srgbClr val="000000"/>
                        </a:solidFill>
                        <a:effectLst/>
                        <a:latin typeface="+mj-lt"/>
                        <a:cs typeface="Times New Roman" panose="02020603050405020304" pitchFamily="18" charset="0"/>
                      </a:endParaRPr>
                    </a:p>
                  </a:txBody>
                  <a:tcPr marL="7144" marR="7144" marT="7144" marB="0" anchor="ctr">
                    <a:noFill/>
                  </a:tcPr>
                </a:tc>
                <a:tc>
                  <a:txBody>
                    <a:bodyPr/>
                    <a:lstStyle/>
                    <a:p>
                      <a:pPr algn="ctr" fontAlgn="b"/>
                      <a:r>
                        <a:rPr lang="en-US" sz="2400" b="1" i="0" u="none" strike="noStrike" dirty="0" smtClean="0">
                          <a:effectLst/>
                          <a:latin typeface="+mj-lt"/>
                          <a:cs typeface="Times New Roman" panose="02020603050405020304" pitchFamily="18" charset="0"/>
                        </a:rPr>
                        <a:t>Students</a:t>
                      </a:r>
                      <a:endParaRPr lang="en-US" sz="2400" b="1" i="0" u="none" strike="noStrike" dirty="0">
                        <a:solidFill>
                          <a:srgbClr val="000000"/>
                        </a:solidFill>
                        <a:effectLst/>
                        <a:latin typeface="+mj-lt"/>
                        <a:cs typeface="Times New Roman" panose="02020603050405020304" pitchFamily="18" charset="0"/>
                      </a:endParaRPr>
                    </a:p>
                  </a:txBody>
                  <a:tcPr marL="7144" marR="7144" marT="7144" marB="0" anchor="ctr">
                    <a:noFill/>
                  </a:tcPr>
                </a:tc>
              </a:tr>
              <a:tr h="682563">
                <a:tc>
                  <a:txBody>
                    <a:bodyPr/>
                    <a:lstStyle/>
                    <a:p>
                      <a:pPr algn="r" fontAlgn="b"/>
                      <a:r>
                        <a:rPr lang="en-US" sz="2400" b="1" u="none" strike="noStrike" dirty="0">
                          <a:solidFill>
                            <a:srgbClr val="7030A0"/>
                          </a:solidFill>
                          <a:effectLst/>
                          <a:latin typeface="+mj-lt"/>
                          <a:cs typeface="Times New Roman" panose="02020603050405020304" pitchFamily="18" charset="0"/>
                        </a:rPr>
                        <a:t>&lt;1,000</a:t>
                      </a:r>
                      <a:endParaRPr lang="en-US" sz="2400" b="1" i="0" u="none" strike="noStrike" dirty="0">
                        <a:solidFill>
                          <a:srgbClr val="7030A0"/>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u="none" strike="noStrike" dirty="0">
                          <a:solidFill>
                            <a:srgbClr val="7030A0"/>
                          </a:solidFill>
                          <a:effectLst/>
                          <a:latin typeface="+mj-lt"/>
                          <a:cs typeface="Times New Roman" panose="02020603050405020304" pitchFamily="18" charset="0"/>
                        </a:rPr>
                        <a:t>1</a:t>
                      </a:r>
                      <a:endParaRPr lang="en-US" sz="2400" b="1" i="0" u="none" strike="noStrike" dirty="0">
                        <a:solidFill>
                          <a:srgbClr val="7030A0"/>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u="none" strike="noStrike" dirty="0">
                          <a:solidFill>
                            <a:srgbClr val="7030A0"/>
                          </a:solidFill>
                          <a:effectLst/>
                          <a:latin typeface="+mj-lt"/>
                          <a:cs typeface="Times New Roman" panose="02020603050405020304" pitchFamily="18" charset="0"/>
                        </a:rPr>
                        <a:t>900</a:t>
                      </a:r>
                      <a:endParaRPr lang="en-US" sz="2400" b="1" i="0" u="none" strike="noStrike" dirty="0">
                        <a:solidFill>
                          <a:srgbClr val="7030A0"/>
                        </a:solidFill>
                        <a:effectLst/>
                        <a:latin typeface="+mj-lt"/>
                        <a:cs typeface="Times New Roman" panose="02020603050405020304" pitchFamily="18" charset="0"/>
                      </a:endParaRPr>
                    </a:p>
                  </a:txBody>
                  <a:tcPr marL="7144" marR="7144" marT="7144" marB="0" anchor="b">
                    <a:noFill/>
                  </a:tcPr>
                </a:tc>
              </a:tr>
              <a:tr h="682563">
                <a:tc>
                  <a:txBody>
                    <a:bodyPr/>
                    <a:lstStyle/>
                    <a:p>
                      <a:pPr algn="r" fontAlgn="b"/>
                      <a:r>
                        <a:rPr lang="en-US" sz="2400" b="1" u="none" strike="noStrike" dirty="0">
                          <a:solidFill>
                            <a:srgbClr val="C00000"/>
                          </a:solidFill>
                          <a:effectLst/>
                          <a:latin typeface="+mj-lt"/>
                          <a:cs typeface="Times New Roman" panose="02020603050405020304" pitchFamily="18" charset="0"/>
                        </a:rPr>
                        <a:t>1,000–2,999</a:t>
                      </a:r>
                      <a:endParaRPr lang="en-US" sz="2400" b="1" i="0" u="none" strike="noStrike" dirty="0">
                        <a:solidFill>
                          <a:srgbClr val="C00000"/>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i="0" u="none" strike="noStrike" dirty="0" smtClean="0">
                          <a:solidFill>
                            <a:srgbClr val="C00000"/>
                          </a:solidFill>
                          <a:effectLst/>
                          <a:latin typeface="+mj-lt"/>
                          <a:cs typeface="Times New Roman" panose="02020603050405020304" pitchFamily="18" charset="0"/>
                        </a:rPr>
                        <a:t>1</a:t>
                      </a:r>
                      <a:endParaRPr lang="en-US" sz="2400" b="1" i="0" u="none" strike="noStrike" dirty="0">
                        <a:solidFill>
                          <a:srgbClr val="C00000"/>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i="0" u="none" strike="noStrike" dirty="0" smtClean="0">
                          <a:solidFill>
                            <a:srgbClr val="C00000"/>
                          </a:solidFill>
                          <a:effectLst/>
                          <a:latin typeface="+mj-lt"/>
                          <a:cs typeface="Times New Roman" panose="02020603050405020304" pitchFamily="18" charset="0"/>
                        </a:rPr>
                        <a:t>1,900</a:t>
                      </a:r>
                      <a:endParaRPr lang="en-US" sz="2400" b="1" i="0" u="none" strike="noStrike" dirty="0">
                        <a:solidFill>
                          <a:srgbClr val="C00000"/>
                        </a:solidFill>
                        <a:effectLst/>
                        <a:latin typeface="+mj-lt"/>
                        <a:cs typeface="Times New Roman" panose="02020603050405020304" pitchFamily="18" charset="0"/>
                      </a:endParaRPr>
                    </a:p>
                  </a:txBody>
                  <a:tcPr marL="7144" marR="7144" marT="7144" marB="0" anchor="b">
                    <a:noFill/>
                  </a:tcPr>
                </a:tc>
              </a:tr>
              <a:tr h="682563">
                <a:tc>
                  <a:txBody>
                    <a:bodyPr/>
                    <a:lstStyle/>
                    <a:p>
                      <a:pPr algn="r" fontAlgn="b"/>
                      <a:r>
                        <a:rPr lang="en-US" sz="2400" b="1" u="none" strike="noStrike" dirty="0">
                          <a:solidFill>
                            <a:schemeClr val="accent2"/>
                          </a:solidFill>
                          <a:effectLst/>
                          <a:latin typeface="+mj-lt"/>
                          <a:cs typeface="Times New Roman" panose="02020603050405020304" pitchFamily="18" charset="0"/>
                        </a:rPr>
                        <a:t>3,000–9,999</a:t>
                      </a:r>
                      <a:endParaRPr lang="en-US" sz="2400" b="1" i="0" u="none" strike="noStrike" dirty="0">
                        <a:solidFill>
                          <a:schemeClr val="accent2"/>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i="0" u="none" strike="noStrike" dirty="0" smtClean="0">
                          <a:solidFill>
                            <a:schemeClr val="accent2"/>
                          </a:solidFill>
                          <a:effectLst/>
                          <a:latin typeface="+mj-lt"/>
                          <a:cs typeface="Times New Roman" panose="02020603050405020304" pitchFamily="18" charset="0"/>
                        </a:rPr>
                        <a:t>1</a:t>
                      </a:r>
                      <a:endParaRPr lang="en-US" sz="2400" b="1" i="0" u="none" strike="noStrike" dirty="0">
                        <a:solidFill>
                          <a:schemeClr val="accent2"/>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i="0" u="none" strike="noStrike" dirty="0" smtClean="0">
                          <a:solidFill>
                            <a:schemeClr val="accent2"/>
                          </a:solidFill>
                          <a:effectLst/>
                          <a:latin typeface="+mj-lt"/>
                          <a:cs typeface="Times New Roman" panose="02020603050405020304" pitchFamily="18" charset="0"/>
                        </a:rPr>
                        <a:t>3,500</a:t>
                      </a:r>
                      <a:endParaRPr lang="en-US" sz="2400" b="1" i="0" u="none" strike="noStrike" dirty="0">
                        <a:solidFill>
                          <a:schemeClr val="accent2"/>
                        </a:solidFill>
                        <a:effectLst/>
                        <a:latin typeface="+mj-lt"/>
                        <a:cs typeface="Times New Roman" panose="02020603050405020304" pitchFamily="18" charset="0"/>
                      </a:endParaRPr>
                    </a:p>
                  </a:txBody>
                  <a:tcPr marL="7144" marR="7144" marT="7144" marB="0" anchor="b">
                    <a:noFill/>
                  </a:tcPr>
                </a:tc>
              </a:tr>
              <a:tr h="682563">
                <a:tc>
                  <a:txBody>
                    <a:bodyPr/>
                    <a:lstStyle/>
                    <a:p>
                      <a:pPr algn="r" fontAlgn="b"/>
                      <a:r>
                        <a:rPr lang="en-US" sz="2400" b="1" u="none" strike="noStrike" dirty="0">
                          <a:solidFill>
                            <a:schemeClr val="accent3"/>
                          </a:solidFill>
                          <a:effectLst/>
                          <a:latin typeface="+mj-lt"/>
                          <a:cs typeface="Times New Roman" panose="02020603050405020304" pitchFamily="18" charset="0"/>
                        </a:rPr>
                        <a:t>10,000-19,999</a:t>
                      </a:r>
                      <a:endParaRPr lang="en-US" sz="2400" b="1" i="0" u="none" strike="noStrike" dirty="0">
                        <a:solidFill>
                          <a:schemeClr val="accent3"/>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u="none" strike="noStrike" dirty="0" smtClean="0">
                          <a:solidFill>
                            <a:schemeClr val="accent3"/>
                          </a:solidFill>
                          <a:effectLst/>
                          <a:latin typeface="+mj-lt"/>
                          <a:cs typeface="Times New Roman" panose="02020603050405020304" pitchFamily="18" charset="0"/>
                        </a:rPr>
                        <a:t>1</a:t>
                      </a:r>
                      <a:endParaRPr lang="en-US" sz="2400" b="1" i="0" u="none" strike="noStrike" dirty="0">
                        <a:solidFill>
                          <a:schemeClr val="accent3"/>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u="none" strike="noStrike" dirty="0" smtClean="0">
                          <a:solidFill>
                            <a:schemeClr val="accent3"/>
                          </a:solidFill>
                          <a:effectLst/>
                          <a:latin typeface="+mj-lt"/>
                          <a:cs typeface="Times New Roman" panose="02020603050405020304" pitchFamily="18" charset="0"/>
                        </a:rPr>
                        <a:t>7,600</a:t>
                      </a:r>
                      <a:endParaRPr lang="en-US" sz="2400" b="1" i="0" u="none" strike="noStrike" dirty="0">
                        <a:solidFill>
                          <a:schemeClr val="accent3"/>
                        </a:solidFill>
                        <a:effectLst/>
                        <a:latin typeface="+mj-lt"/>
                        <a:cs typeface="Times New Roman" panose="02020603050405020304" pitchFamily="18" charset="0"/>
                      </a:endParaRPr>
                    </a:p>
                  </a:txBody>
                  <a:tcPr marL="7144" marR="7144" marT="7144" marB="0" anchor="b">
                    <a:noFill/>
                  </a:tcPr>
                </a:tc>
              </a:tr>
              <a:tr h="682563">
                <a:tc>
                  <a:txBody>
                    <a:bodyPr/>
                    <a:lstStyle/>
                    <a:p>
                      <a:pPr algn="r" fontAlgn="b"/>
                      <a:r>
                        <a:rPr lang="en-US" sz="2400" b="1" u="none" strike="noStrike" dirty="0">
                          <a:solidFill>
                            <a:srgbClr val="FF0000"/>
                          </a:solidFill>
                          <a:effectLst/>
                          <a:latin typeface="+mj-lt"/>
                          <a:cs typeface="Times New Roman" panose="02020603050405020304" pitchFamily="18" charset="0"/>
                        </a:rPr>
                        <a:t>20,000-34,999</a:t>
                      </a:r>
                      <a:endParaRPr lang="en-US" sz="2400" b="1" i="0" u="none" strike="noStrike" dirty="0">
                        <a:solidFill>
                          <a:srgbClr val="FF0000"/>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u="none" strike="noStrike" dirty="0" smtClean="0">
                          <a:solidFill>
                            <a:srgbClr val="FF0000"/>
                          </a:solidFill>
                          <a:effectLst/>
                          <a:latin typeface="+mj-lt"/>
                          <a:cs typeface="Times New Roman" panose="02020603050405020304" pitchFamily="18" charset="0"/>
                        </a:rPr>
                        <a:t>1</a:t>
                      </a:r>
                      <a:endParaRPr lang="en-US" sz="2400" b="1" i="0" u="none" strike="noStrike" dirty="0">
                        <a:solidFill>
                          <a:srgbClr val="FF0000"/>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u="none" strike="noStrike" dirty="0" smtClean="0">
                          <a:solidFill>
                            <a:srgbClr val="FF0000"/>
                          </a:solidFill>
                          <a:effectLst/>
                          <a:latin typeface="+mj-lt"/>
                          <a:cs typeface="Times New Roman" panose="02020603050405020304" pitchFamily="18" charset="0"/>
                        </a:rPr>
                        <a:t>17,400</a:t>
                      </a:r>
                      <a:endParaRPr lang="en-US" sz="2400" b="1" i="0" u="none" strike="noStrike" dirty="0">
                        <a:solidFill>
                          <a:srgbClr val="FF0000"/>
                        </a:solidFill>
                        <a:effectLst/>
                        <a:latin typeface="+mj-lt"/>
                        <a:cs typeface="Times New Roman" panose="02020603050405020304" pitchFamily="18" charset="0"/>
                      </a:endParaRPr>
                    </a:p>
                  </a:txBody>
                  <a:tcPr marL="7144" marR="7144" marT="7144" marB="0" anchor="b">
                    <a:noFill/>
                  </a:tcPr>
                </a:tc>
              </a:tr>
              <a:tr h="682563">
                <a:tc>
                  <a:txBody>
                    <a:bodyPr/>
                    <a:lstStyle/>
                    <a:p>
                      <a:pPr algn="r" fontAlgn="b"/>
                      <a:r>
                        <a:rPr lang="en-US" sz="2400" b="1" u="none" strike="noStrike" dirty="0">
                          <a:solidFill>
                            <a:schemeClr val="bg2">
                              <a:lumMod val="25000"/>
                            </a:schemeClr>
                          </a:solidFill>
                          <a:effectLst/>
                          <a:latin typeface="+mj-lt"/>
                          <a:cs typeface="Times New Roman" panose="02020603050405020304" pitchFamily="18" charset="0"/>
                        </a:rPr>
                        <a:t>35,000+</a:t>
                      </a:r>
                      <a:endParaRPr lang="en-US" sz="2400" b="1" i="0" u="none" strike="noStrike" dirty="0">
                        <a:solidFill>
                          <a:schemeClr val="bg2">
                            <a:lumMod val="25000"/>
                          </a:schemeClr>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u="none" strike="noStrike" dirty="0" smtClean="0">
                          <a:solidFill>
                            <a:schemeClr val="bg2">
                              <a:lumMod val="25000"/>
                            </a:schemeClr>
                          </a:solidFill>
                          <a:effectLst/>
                          <a:latin typeface="+mj-lt"/>
                          <a:cs typeface="Times New Roman" panose="02020603050405020304" pitchFamily="18" charset="0"/>
                        </a:rPr>
                        <a:t>1</a:t>
                      </a:r>
                      <a:endParaRPr lang="en-US" sz="2400" b="1" i="0" u="none" strike="noStrike" dirty="0">
                        <a:solidFill>
                          <a:schemeClr val="bg2">
                            <a:lumMod val="25000"/>
                          </a:schemeClr>
                        </a:solidFill>
                        <a:effectLst/>
                        <a:latin typeface="+mj-lt"/>
                        <a:cs typeface="Times New Roman" panose="02020603050405020304" pitchFamily="18" charset="0"/>
                      </a:endParaRPr>
                    </a:p>
                  </a:txBody>
                  <a:tcPr marL="7144" marR="7144" marT="7144" marB="0" anchor="b">
                    <a:noFill/>
                  </a:tcPr>
                </a:tc>
                <a:tc>
                  <a:txBody>
                    <a:bodyPr/>
                    <a:lstStyle/>
                    <a:p>
                      <a:pPr algn="r" fontAlgn="b"/>
                      <a:r>
                        <a:rPr lang="en-US" sz="2400" b="1" i="0" u="none" strike="noStrike" dirty="0" smtClean="0">
                          <a:solidFill>
                            <a:schemeClr val="bg2">
                              <a:lumMod val="25000"/>
                            </a:schemeClr>
                          </a:solidFill>
                          <a:effectLst/>
                          <a:latin typeface="+mj-lt"/>
                          <a:cs typeface="Times New Roman" panose="02020603050405020304" pitchFamily="18" charset="0"/>
                        </a:rPr>
                        <a:t>17,900</a:t>
                      </a:r>
                      <a:endParaRPr lang="en-US" sz="2400" b="1" i="0" u="none" strike="noStrike" dirty="0">
                        <a:solidFill>
                          <a:schemeClr val="bg2">
                            <a:lumMod val="25000"/>
                          </a:schemeClr>
                        </a:solidFill>
                        <a:effectLst/>
                        <a:latin typeface="+mj-lt"/>
                        <a:cs typeface="Times New Roman" panose="02020603050405020304" pitchFamily="18" charset="0"/>
                      </a:endParaRPr>
                    </a:p>
                  </a:txBody>
                  <a:tcPr marL="7144" marR="7144" marT="7144" marB="0" anchor="b">
                    <a:noFill/>
                  </a:tcPr>
                </a:tc>
              </a:tr>
            </a:tbl>
          </a:graphicData>
        </a:graphic>
      </p:graphicFrame>
    </p:spTree>
    <p:extLst>
      <p:ext uri="{BB962C8B-B14F-4D97-AF65-F5344CB8AC3E}">
        <p14:creationId xmlns:p14="http://schemas.microsoft.com/office/powerpoint/2010/main" val="13306444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Rubric</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Categories of Criteria</a:t>
            </a:r>
          </a:p>
          <a:p>
            <a:pPr lvl="1"/>
            <a:r>
              <a:rPr lang="en-US" sz="2000" dirty="0" smtClean="0"/>
              <a:t>Program Mission and Learning Outcomes</a:t>
            </a:r>
          </a:p>
          <a:p>
            <a:pPr lvl="1"/>
            <a:r>
              <a:rPr lang="en-US" sz="2000" dirty="0" smtClean="0"/>
              <a:t>Campus Outreach/Marketing/Training</a:t>
            </a:r>
          </a:p>
          <a:p>
            <a:pPr lvl="1"/>
            <a:r>
              <a:rPr lang="en-US" sz="2000" dirty="0" smtClean="0"/>
              <a:t>Protocols for Reporting Concerns</a:t>
            </a:r>
          </a:p>
          <a:p>
            <a:pPr lvl="1"/>
            <a:r>
              <a:rPr lang="en-US" sz="2000" dirty="0" smtClean="0"/>
              <a:t>Case Management Philosophy/Model</a:t>
            </a:r>
          </a:p>
          <a:p>
            <a:pPr lvl="1"/>
            <a:r>
              <a:rPr lang="en-US" sz="2000" dirty="0" smtClean="0"/>
              <a:t>Initial Outreach</a:t>
            </a:r>
          </a:p>
          <a:p>
            <a:pPr lvl="1"/>
            <a:r>
              <a:rPr lang="en-US" sz="2000" dirty="0" smtClean="0"/>
              <a:t>Behavioral Assessment</a:t>
            </a:r>
          </a:p>
          <a:p>
            <a:pPr lvl="1"/>
            <a:r>
              <a:rPr lang="en-US" sz="2000" dirty="0" smtClean="0"/>
              <a:t>Behavioral Interventions</a:t>
            </a:r>
          </a:p>
          <a:p>
            <a:pPr lvl="1"/>
            <a:r>
              <a:rPr lang="en-US" sz="2000" dirty="0" smtClean="0"/>
              <a:t>Follow-up/Monitoring</a:t>
            </a:r>
          </a:p>
          <a:p>
            <a:pPr lvl="1"/>
            <a:r>
              <a:rPr lang="en-US" sz="2000" dirty="0"/>
              <a:t>Termination of </a:t>
            </a:r>
            <a:r>
              <a:rPr lang="en-US" sz="2000" dirty="0" smtClean="0"/>
              <a:t>Services</a:t>
            </a:r>
          </a:p>
          <a:p>
            <a:pPr lvl="1"/>
            <a:r>
              <a:rPr lang="en-US" sz="2000" dirty="0"/>
              <a:t>Referral </a:t>
            </a:r>
            <a:r>
              <a:rPr lang="en-US" sz="2000" dirty="0" smtClean="0"/>
              <a:t>Management</a:t>
            </a:r>
            <a:endParaRPr lang="en-US" sz="2000" dirty="0"/>
          </a:p>
          <a:p>
            <a:pPr lvl="1"/>
            <a:endParaRPr lang="en-US" dirty="0"/>
          </a:p>
        </p:txBody>
      </p:sp>
      <p:sp>
        <p:nvSpPr>
          <p:cNvPr id="4" name="Content Placeholder 3"/>
          <p:cNvSpPr>
            <a:spLocks noGrp="1"/>
          </p:cNvSpPr>
          <p:nvPr>
            <p:ph sz="half" idx="2"/>
          </p:nvPr>
        </p:nvSpPr>
        <p:spPr/>
        <p:txBody>
          <a:bodyPr>
            <a:normAutofit/>
          </a:bodyPr>
          <a:lstStyle/>
          <a:p>
            <a:pPr lvl="1"/>
            <a:endParaRPr lang="en-US" dirty="0" smtClean="0"/>
          </a:p>
          <a:p>
            <a:pPr lvl="1"/>
            <a:r>
              <a:rPr lang="en-US" sz="2000" dirty="0" smtClean="0"/>
              <a:t>Learning </a:t>
            </a:r>
            <a:r>
              <a:rPr lang="en-US" sz="2000" dirty="0"/>
              <a:t>Outcome Assessment and Evaluation</a:t>
            </a:r>
          </a:p>
          <a:p>
            <a:pPr lvl="1"/>
            <a:r>
              <a:rPr lang="en-US" sz="2000" dirty="0"/>
              <a:t>Record Keeping</a:t>
            </a:r>
          </a:p>
          <a:p>
            <a:pPr lvl="1"/>
            <a:r>
              <a:rPr lang="en-US" sz="2000" dirty="0"/>
              <a:t>Privacy and Ethics</a:t>
            </a:r>
          </a:p>
          <a:p>
            <a:pPr lvl="1"/>
            <a:r>
              <a:rPr lang="en-US" sz="2000" dirty="0"/>
              <a:t>Use of a Multidisciplinary, University Wide Team Approach</a:t>
            </a:r>
          </a:p>
          <a:p>
            <a:pPr lvl="1"/>
            <a:r>
              <a:rPr lang="en-US" sz="2000" dirty="0"/>
              <a:t>Cultural Competency</a:t>
            </a:r>
          </a:p>
          <a:p>
            <a:pPr lvl="1"/>
            <a:r>
              <a:rPr lang="en-US" sz="2000" dirty="0"/>
              <a:t>Campus Relations</a:t>
            </a:r>
          </a:p>
          <a:p>
            <a:pPr lvl="1"/>
            <a:r>
              <a:rPr lang="en-US" sz="2000" dirty="0"/>
              <a:t>Environmental Resources (Finances, Facilities, Staffing)</a:t>
            </a:r>
          </a:p>
          <a:p>
            <a:endParaRPr lang="en-US" dirty="0"/>
          </a:p>
        </p:txBody>
      </p:sp>
    </p:spTree>
    <p:extLst>
      <p:ext uri="{BB962C8B-B14F-4D97-AF65-F5344CB8AC3E}">
        <p14:creationId xmlns:p14="http://schemas.microsoft.com/office/powerpoint/2010/main" val="31098532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62456631"/>
              </p:ext>
            </p:extLst>
          </p:nvPr>
        </p:nvGraphicFramePr>
        <p:xfrm>
          <a:off x="609600" y="676281"/>
          <a:ext cx="10961914" cy="5476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78647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01178343"/>
              </p:ext>
            </p:extLst>
          </p:nvPr>
        </p:nvGraphicFramePr>
        <p:xfrm>
          <a:off x="631370" y="685800"/>
          <a:ext cx="10961915"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961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032207979"/>
              </p:ext>
            </p:extLst>
          </p:nvPr>
        </p:nvGraphicFramePr>
        <p:xfrm>
          <a:off x="620486" y="695331"/>
          <a:ext cx="10951028" cy="5467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96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a:latin typeface="+mn-lt"/>
              </a:rPr>
              <a:t>Poll Everywhere</a:t>
            </a:r>
          </a:p>
        </p:txBody>
      </p:sp>
      <p:sp>
        <p:nvSpPr>
          <p:cNvPr id="3" name="Content Placeholder 2"/>
          <p:cNvSpPr>
            <a:spLocks noGrp="1"/>
          </p:cNvSpPr>
          <p:nvPr>
            <p:ph idx="1"/>
          </p:nvPr>
        </p:nvSpPr>
        <p:spPr/>
        <p:txBody>
          <a:bodyPr vert="horz" lIns="91440" tIns="45720" rIns="91440" bIns="45720" rtlCol="0">
            <a:normAutofit/>
          </a:bodyPr>
          <a:lstStyle/>
          <a:p>
            <a:r>
              <a:rPr lang="en-US" dirty="0">
                <a:latin typeface="Calibri Light" panose="020F0302020204030204" pitchFamily="34" charset="0"/>
              </a:rPr>
              <a:t>Visit </a:t>
            </a:r>
            <a:r>
              <a:rPr lang="en-US" b="1" dirty="0" err="1" smtClean="0">
                <a:latin typeface="Calibri Light" panose="020F0302020204030204" pitchFamily="34" charset="0"/>
              </a:rPr>
              <a:t>PollEv.com</a:t>
            </a:r>
            <a:r>
              <a:rPr lang="en-US" b="1" dirty="0">
                <a:latin typeface="Calibri Light" panose="020F0302020204030204" pitchFamily="34" charset="0"/>
              </a:rPr>
              <a:t>/</a:t>
            </a:r>
            <a:r>
              <a:rPr lang="en-US" b="1" dirty="0" err="1">
                <a:latin typeface="Calibri Light" panose="020F0302020204030204" pitchFamily="34" charset="0"/>
              </a:rPr>
              <a:t>binghamtonu</a:t>
            </a:r>
            <a:endParaRPr lang="en-US" b="1" dirty="0">
              <a:latin typeface="Calibri Light" panose="020F0302020204030204" pitchFamily="34" charset="0"/>
            </a:endParaRPr>
          </a:p>
          <a:p>
            <a:r>
              <a:rPr lang="en-US" dirty="0">
                <a:latin typeface="Calibri Light" panose="020F0302020204030204" pitchFamily="34" charset="0"/>
              </a:rPr>
              <a:t>Send a text to “</a:t>
            </a:r>
            <a:r>
              <a:rPr lang="en-US" b="1" dirty="0">
                <a:latin typeface="Calibri Light" panose="020F0302020204030204" pitchFamily="34" charset="0"/>
              </a:rPr>
              <a:t>37607</a:t>
            </a:r>
            <a:r>
              <a:rPr lang="en-US" dirty="0">
                <a:latin typeface="Calibri Light" panose="020F0302020204030204" pitchFamily="34" charset="0"/>
              </a:rPr>
              <a:t>” containing “</a:t>
            </a:r>
            <a:r>
              <a:rPr lang="en-US" b="1" dirty="0">
                <a:latin typeface="Calibri Light" panose="020F0302020204030204" pitchFamily="34" charset="0"/>
              </a:rPr>
              <a:t>BINGHAMTONU</a:t>
            </a:r>
            <a:r>
              <a:rPr lang="en-US" dirty="0">
                <a:latin typeface="Calibri Light" panose="020F0302020204030204" pitchFamily="34" charset="0"/>
              </a:rPr>
              <a:t>”</a:t>
            </a:r>
          </a:p>
        </p:txBody>
      </p:sp>
    </p:spTree>
    <p:extLst>
      <p:ext uri="{BB962C8B-B14F-4D97-AF65-F5344CB8AC3E}">
        <p14:creationId xmlns:p14="http://schemas.microsoft.com/office/powerpoint/2010/main" val="132430072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2083647"/>
              </p:ext>
            </p:extLst>
          </p:nvPr>
        </p:nvGraphicFramePr>
        <p:xfrm>
          <a:off x="609600" y="666756"/>
          <a:ext cx="10961914" cy="5495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772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69999952"/>
              </p:ext>
            </p:extLst>
          </p:nvPr>
        </p:nvGraphicFramePr>
        <p:xfrm>
          <a:off x="620486" y="676277"/>
          <a:ext cx="10961913" cy="5495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620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02349273"/>
              </p:ext>
            </p:extLst>
          </p:nvPr>
        </p:nvGraphicFramePr>
        <p:xfrm>
          <a:off x="609600" y="676281"/>
          <a:ext cx="10972800" cy="5495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508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86707111"/>
              </p:ext>
            </p:extLst>
          </p:nvPr>
        </p:nvGraphicFramePr>
        <p:xfrm>
          <a:off x="620485" y="636814"/>
          <a:ext cx="10940143" cy="55401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808485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835740799"/>
              </p:ext>
            </p:extLst>
          </p:nvPr>
        </p:nvGraphicFramePr>
        <p:xfrm>
          <a:off x="609600" y="676281"/>
          <a:ext cx="10972800" cy="5476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01013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60210088"/>
              </p:ext>
            </p:extLst>
          </p:nvPr>
        </p:nvGraphicFramePr>
        <p:xfrm>
          <a:off x="620486" y="676282"/>
          <a:ext cx="10961913" cy="5486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20792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95316457"/>
              </p:ext>
            </p:extLst>
          </p:nvPr>
        </p:nvGraphicFramePr>
        <p:xfrm>
          <a:off x="620486" y="685805"/>
          <a:ext cx="10951028" cy="5495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8663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a:latin typeface="+mn-lt"/>
              </a:rPr>
              <a:t>HECMA Recognized Case Management Models</a:t>
            </a:r>
          </a:p>
        </p:txBody>
      </p:sp>
      <p:sp>
        <p:nvSpPr>
          <p:cNvPr id="3" name="Content Placeholder 2"/>
          <p:cNvSpPr>
            <a:spLocks noGrp="1"/>
          </p:cNvSpPr>
          <p:nvPr>
            <p:ph sz="half" idx="1"/>
          </p:nvPr>
        </p:nvSpPr>
        <p:spPr/>
        <p:txBody>
          <a:bodyPr/>
          <a:lstStyle/>
          <a:p>
            <a:pPr>
              <a:lnSpc>
                <a:spcPct val="100000"/>
              </a:lnSpc>
            </a:pPr>
            <a:r>
              <a:rPr lang="en-US" dirty="0" smtClean="0">
                <a:latin typeface="Calibri Light" panose="020F0302020204030204" pitchFamily="34" charset="0"/>
              </a:rPr>
              <a:t>Referral/Broker</a:t>
            </a:r>
          </a:p>
          <a:p>
            <a:pPr>
              <a:lnSpc>
                <a:spcPct val="100000"/>
              </a:lnSpc>
            </a:pPr>
            <a:r>
              <a:rPr lang="en-US" dirty="0" smtClean="0">
                <a:latin typeface="Calibri Light" panose="020F0302020204030204" pitchFamily="34" charset="0"/>
              </a:rPr>
              <a:t>Clinical</a:t>
            </a:r>
          </a:p>
          <a:p>
            <a:pPr>
              <a:lnSpc>
                <a:spcPct val="100000"/>
              </a:lnSpc>
            </a:pPr>
            <a:r>
              <a:rPr lang="en-US" dirty="0" smtClean="0">
                <a:latin typeface="Calibri Light" panose="020F0302020204030204" pitchFamily="34" charset="0"/>
              </a:rPr>
              <a:t>Strengths Based</a:t>
            </a:r>
          </a:p>
          <a:p>
            <a:pPr>
              <a:lnSpc>
                <a:spcPct val="100000"/>
              </a:lnSpc>
            </a:pPr>
            <a:r>
              <a:rPr lang="en-US" dirty="0" smtClean="0">
                <a:latin typeface="Calibri Light" panose="020F0302020204030204" pitchFamily="34" charset="0"/>
              </a:rPr>
              <a:t>Assertive Community Treatment</a:t>
            </a:r>
          </a:p>
          <a:p>
            <a:pPr>
              <a:lnSpc>
                <a:spcPct val="100000"/>
              </a:lnSpc>
            </a:pPr>
            <a:r>
              <a:rPr lang="en-US" dirty="0" smtClean="0">
                <a:latin typeface="Calibri Light" panose="020F0302020204030204" pitchFamily="34" charset="0"/>
              </a:rPr>
              <a:t>Intensive</a:t>
            </a:r>
          </a:p>
          <a:p>
            <a:pPr>
              <a:lnSpc>
                <a:spcPct val="100000"/>
              </a:lnSpc>
            </a:pPr>
            <a:r>
              <a:rPr lang="en-US" dirty="0" smtClean="0">
                <a:latin typeface="Calibri Light" panose="020F0302020204030204" pitchFamily="34" charset="0"/>
              </a:rPr>
              <a:t>Rehabilitative</a:t>
            </a:r>
            <a:endParaRPr lang="en-US" dirty="0">
              <a:latin typeface="Calibri Light" panose="020F0302020204030204" pitchFamily="34" charset="0"/>
            </a:endParaRP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098" r="1225" b="1984"/>
          <a:stretch/>
        </p:blipFill>
        <p:spPr>
          <a:xfrm>
            <a:off x="6668099" y="1825625"/>
            <a:ext cx="4685701" cy="3126877"/>
          </a:xfrm>
        </p:spPr>
      </p:pic>
    </p:spTree>
    <p:extLst>
      <p:ext uri="{BB962C8B-B14F-4D97-AF65-F5344CB8AC3E}">
        <p14:creationId xmlns:p14="http://schemas.microsoft.com/office/powerpoint/2010/main" val="932729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ext uri="{D42A27DB-BD31-4B8C-83A1-F6EECF244321}">
                <p14:modId xmlns:p14="http://schemas.microsoft.com/office/powerpoint/2010/main" val="4007783546"/>
              </p:ext>
            </p:extLst>
          </p:nvPr>
        </p:nvGraphicFramePr>
        <p:xfrm>
          <a:off x="631371" y="685800"/>
          <a:ext cx="5388429"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2"/>
          </p:nvPr>
        </p:nvSpPr>
        <p:spPr>
          <a:xfrm>
            <a:off x="6172200" y="674914"/>
            <a:ext cx="5421086" cy="5502049"/>
          </a:xfrm>
        </p:spPr>
        <p:txBody>
          <a:bodyPr>
            <a:normAutofit/>
          </a:bodyPr>
          <a:lstStyle/>
          <a:p>
            <a:pPr marL="0" indent="0">
              <a:buNone/>
            </a:pPr>
            <a:r>
              <a:rPr lang="en-US" sz="2000" b="1" cap="all" spc="50" dirty="0"/>
              <a:t>Case Management Models:  2014</a:t>
            </a:r>
          </a:p>
          <a:p>
            <a:pPr lvl="1">
              <a:lnSpc>
                <a:spcPct val="100000"/>
              </a:lnSpc>
            </a:pPr>
            <a:r>
              <a:rPr lang="en-US" sz="2000" dirty="0">
                <a:latin typeface="Calibri Light" panose="020F0302020204030204" pitchFamily="34" charset="0"/>
              </a:rPr>
              <a:t>Strengths Based</a:t>
            </a:r>
          </a:p>
          <a:p>
            <a:pPr lvl="1">
              <a:lnSpc>
                <a:spcPct val="100000"/>
              </a:lnSpc>
            </a:pPr>
            <a:r>
              <a:rPr lang="en-US" sz="2000" dirty="0">
                <a:latin typeface="Calibri Light" panose="020F0302020204030204" pitchFamily="34" charset="0"/>
              </a:rPr>
              <a:t>NASW Code of Ethics/Social Work</a:t>
            </a:r>
          </a:p>
          <a:p>
            <a:pPr lvl="1">
              <a:lnSpc>
                <a:spcPct val="100000"/>
              </a:lnSpc>
            </a:pPr>
            <a:r>
              <a:rPr lang="en-US" sz="2000" dirty="0">
                <a:latin typeface="Calibri Light" panose="020F0302020204030204" pitchFamily="34" charset="0"/>
              </a:rPr>
              <a:t>Clinical</a:t>
            </a:r>
          </a:p>
          <a:p>
            <a:pPr lvl="1">
              <a:lnSpc>
                <a:spcPct val="100000"/>
              </a:lnSpc>
            </a:pPr>
            <a:r>
              <a:rPr lang="en-US" sz="2000" dirty="0">
                <a:latin typeface="Calibri Light" panose="020F0302020204030204" pitchFamily="34" charset="0"/>
              </a:rPr>
              <a:t>Broker</a:t>
            </a:r>
          </a:p>
          <a:p>
            <a:pPr lvl="1">
              <a:lnSpc>
                <a:spcPct val="100000"/>
              </a:lnSpc>
            </a:pPr>
            <a:r>
              <a:rPr lang="en-US" sz="2000" dirty="0">
                <a:latin typeface="Calibri Light" panose="020F0302020204030204" pitchFamily="34" charset="0"/>
              </a:rPr>
              <a:t>Holistic</a:t>
            </a:r>
          </a:p>
          <a:p>
            <a:pPr lvl="1">
              <a:lnSpc>
                <a:spcPct val="100000"/>
              </a:lnSpc>
            </a:pPr>
            <a:r>
              <a:rPr lang="en-US" sz="2000" dirty="0">
                <a:latin typeface="Calibri Light" panose="020F0302020204030204" pitchFamily="34" charset="0"/>
              </a:rPr>
              <a:t>Combination</a:t>
            </a:r>
          </a:p>
          <a:p>
            <a:pPr lvl="1">
              <a:lnSpc>
                <a:spcPct val="100000"/>
              </a:lnSpc>
            </a:pPr>
            <a:r>
              <a:rPr lang="en-US" sz="2000" dirty="0">
                <a:latin typeface="Calibri Light" panose="020F0302020204030204" pitchFamily="34" charset="0"/>
              </a:rPr>
              <a:t>Still exploring</a:t>
            </a:r>
          </a:p>
          <a:p>
            <a:endParaRPr lang="en-US" sz="2000" dirty="0" smtClean="0"/>
          </a:p>
          <a:p>
            <a:pPr marL="0" indent="0">
              <a:buNone/>
            </a:pPr>
            <a:r>
              <a:rPr lang="en-US" sz="2000" b="1" cap="all" spc="50" dirty="0"/>
              <a:t>Case Management Philosophies:  2014</a:t>
            </a:r>
          </a:p>
          <a:p>
            <a:pPr lvl="1">
              <a:lnSpc>
                <a:spcPct val="100000"/>
              </a:lnSpc>
            </a:pPr>
            <a:r>
              <a:rPr lang="en-US" sz="2000" dirty="0">
                <a:latin typeface="Calibri Light" panose="020F0302020204030204" pitchFamily="34" charset="0"/>
              </a:rPr>
              <a:t>Communicate, Assess, Refer, Educate (CARE)</a:t>
            </a:r>
          </a:p>
          <a:p>
            <a:pPr lvl="1">
              <a:lnSpc>
                <a:spcPct val="100000"/>
              </a:lnSpc>
            </a:pPr>
            <a:r>
              <a:rPr lang="en-US" sz="2000" dirty="0">
                <a:latin typeface="Calibri Light" panose="020F0302020204030204" pitchFamily="34" charset="0"/>
              </a:rPr>
              <a:t>Support for student success</a:t>
            </a:r>
          </a:p>
          <a:p>
            <a:pPr lvl="1">
              <a:lnSpc>
                <a:spcPct val="100000"/>
              </a:lnSpc>
            </a:pPr>
            <a:r>
              <a:rPr lang="en-US" sz="2000" dirty="0">
                <a:latin typeface="Calibri Light" panose="020F0302020204030204" pitchFamily="34" charset="0"/>
              </a:rPr>
              <a:t>Do no harm</a:t>
            </a:r>
          </a:p>
          <a:p>
            <a:pPr lvl="1">
              <a:lnSpc>
                <a:spcPct val="100000"/>
              </a:lnSpc>
            </a:pPr>
            <a:r>
              <a:rPr lang="en-US" sz="2000" dirty="0">
                <a:latin typeface="Calibri Light" panose="020F0302020204030204" pitchFamily="34" charset="0"/>
              </a:rPr>
              <a:t>Support, advocacy, resource </a:t>
            </a:r>
            <a:r>
              <a:rPr lang="en-US" sz="2000" dirty="0" smtClean="0">
                <a:latin typeface="Calibri Light" panose="020F0302020204030204" pitchFamily="34" charset="0"/>
              </a:rPr>
              <a:t>referral</a:t>
            </a:r>
            <a:endParaRPr lang="en-US" sz="2000" dirty="0">
              <a:latin typeface="Calibri Light" panose="020F0302020204030204" pitchFamily="34" charset="0"/>
            </a:endParaRPr>
          </a:p>
        </p:txBody>
      </p:sp>
    </p:spTree>
    <p:extLst>
      <p:ext uri="{BB962C8B-B14F-4D97-AF65-F5344CB8AC3E}">
        <p14:creationId xmlns:p14="http://schemas.microsoft.com/office/powerpoint/2010/main" val="1653444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409389607"/>
              </p:ext>
            </p:extLst>
          </p:nvPr>
        </p:nvGraphicFramePr>
        <p:xfrm>
          <a:off x="609600" y="676276"/>
          <a:ext cx="10983686"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40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Salary Analysis</a:t>
            </a:r>
          </a:p>
        </p:txBody>
      </p:sp>
    </p:spTree>
    <p:extLst>
      <p:ext uri="{BB962C8B-B14F-4D97-AF65-F5344CB8AC3E}">
        <p14:creationId xmlns:p14="http://schemas.microsoft.com/office/powerpoint/2010/main" val="40721854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46810782"/>
              </p:ext>
            </p:extLst>
          </p:nvPr>
        </p:nvGraphicFramePr>
        <p:xfrm>
          <a:off x="609600" y="695331"/>
          <a:ext cx="10983685" cy="5467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034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53102737"/>
              </p:ext>
            </p:extLst>
          </p:nvPr>
        </p:nvGraphicFramePr>
        <p:xfrm>
          <a:off x="635000" y="685805"/>
          <a:ext cx="10960100" cy="54990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9793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Emergency/Crisis Response</a:t>
            </a:r>
          </a:p>
        </p:txBody>
      </p:sp>
    </p:spTree>
    <p:extLst>
      <p:ext uri="{BB962C8B-B14F-4D97-AF65-F5344CB8AC3E}">
        <p14:creationId xmlns:p14="http://schemas.microsoft.com/office/powerpoint/2010/main" val="2859524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90306003"/>
              </p:ext>
            </p:extLst>
          </p:nvPr>
        </p:nvGraphicFramePr>
        <p:xfrm>
          <a:off x="598714" y="676281"/>
          <a:ext cx="10994572" cy="5505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5720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r>
              <a:rPr lang="en-US" dirty="0" smtClean="0">
                <a:latin typeface="+mn-lt"/>
              </a:rPr>
              <a:t>Responsibility for Crisis/Emergency Response</a:t>
            </a:r>
            <a:endParaRPr lang="en-US" dirty="0">
              <a:latin typeface="+mn-lt"/>
            </a:endParaRPr>
          </a:p>
        </p:txBody>
      </p:sp>
      <p:sp>
        <p:nvSpPr>
          <p:cNvPr id="5" name="Subtitle 4"/>
          <p:cNvSpPr>
            <a:spLocks noGrp="1"/>
          </p:cNvSpPr>
          <p:nvPr>
            <p:ph idx="1"/>
          </p:nvPr>
        </p:nvSpPr>
        <p:spPr/>
        <p:txBody>
          <a:bodyPr/>
          <a:lstStyle/>
          <a:p>
            <a:pPr algn="l"/>
            <a:r>
              <a:rPr lang="en-US" dirty="0" smtClean="0">
                <a:latin typeface="Calibri Light" panose="020F0302020204030204" pitchFamily="34" charset="0"/>
              </a:rPr>
              <a:t>“It depends”</a:t>
            </a:r>
          </a:p>
          <a:p>
            <a:pPr algn="l"/>
            <a:r>
              <a:rPr lang="en-US" dirty="0" smtClean="0">
                <a:latin typeface="Calibri Light" panose="020F0302020204030204" pitchFamily="34" charset="0"/>
              </a:rPr>
              <a:t>Poll Everywhere</a:t>
            </a:r>
            <a:endParaRPr lang="en-US" dirty="0">
              <a:latin typeface="Calibri Light" panose="020F0302020204030204" pitchFamily="34" charset="0"/>
            </a:endParaRPr>
          </a:p>
        </p:txBody>
      </p:sp>
    </p:spTree>
    <p:extLst>
      <p:ext uri="{BB962C8B-B14F-4D97-AF65-F5344CB8AC3E}">
        <p14:creationId xmlns:p14="http://schemas.microsoft.com/office/powerpoint/2010/main" val="35926997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4" name="Picture 3"/>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877787" y="274639"/>
            <a:ext cx="8424032" cy="6308725"/>
          </a:xfrm>
          <a:prstGeom prst="rect">
            <a:avLst/>
          </a:prstGeom>
        </p:spPr>
      </p:pic>
      <p:sp>
        <p:nvSpPr>
          <p:cNvPr id="3" name="Rectangle 2">
            <a:hlinkClick r:id="rId6"/>
          </p:cNvPr>
          <p:cNvSpPr/>
          <p:nvPr/>
        </p:nvSpPr>
        <p:spPr>
          <a:xfrm>
            <a:off x="3387657"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hlinkClick r:id="rId7"/>
          </p:cNvPr>
          <p:cNvSpPr/>
          <p:nvPr/>
        </p:nvSpPr>
        <p:spPr>
          <a:xfrm>
            <a:off x="6497259" y="4597460"/>
            <a:ext cx="21914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a:hlinkClick r:id="rId8" action="ppaction://hlinkfile"/>
          </p:cNvPr>
          <p:cNvSpPr/>
          <p:nvPr/>
        </p:nvSpPr>
        <p:spPr>
          <a:xfrm>
            <a:off x="4436828" y="5194487"/>
            <a:ext cx="3313169" cy="37040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244201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dirty="0">
                <a:latin typeface="+mn-lt"/>
              </a:rPr>
              <a:t>Additional Comments</a:t>
            </a:r>
          </a:p>
        </p:txBody>
      </p:sp>
      <p:sp>
        <p:nvSpPr>
          <p:cNvPr id="3" name="Content Placeholder 2"/>
          <p:cNvSpPr>
            <a:spLocks noGrp="1"/>
          </p:cNvSpPr>
          <p:nvPr>
            <p:ph sz="half" idx="1"/>
          </p:nvPr>
        </p:nvSpPr>
        <p:spPr/>
        <p:txBody>
          <a:bodyPr>
            <a:normAutofit/>
          </a:bodyPr>
          <a:lstStyle/>
          <a:p>
            <a:pPr marL="0" indent="0" algn="ctr">
              <a:buNone/>
            </a:pPr>
            <a:r>
              <a:rPr lang="en-US" sz="2400" b="1" i="1" dirty="0">
                <a:solidFill>
                  <a:srgbClr val="0070C0"/>
                </a:solidFill>
              </a:rPr>
              <a:t>“This is shared responsibility of all Counseling Center and Dean of Students staff. Rotating on call service provided by a combination of both departments.”</a:t>
            </a:r>
          </a:p>
          <a:p>
            <a:pPr marL="0" indent="0" algn="ctr">
              <a:buNone/>
            </a:pPr>
            <a:endParaRPr lang="en-US" b="1" i="1" dirty="0"/>
          </a:p>
          <a:p>
            <a:pPr marL="0" indent="0" algn="ctr">
              <a:buNone/>
            </a:pPr>
            <a:r>
              <a:rPr lang="en-US" sz="2400" b="1" i="1" dirty="0">
                <a:solidFill>
                  <a:srgbClr val="7030A0"/>
                </a:solidFill>
              </a:rPr>
              <a:t>“I am utilized for triage appointments during the day and part of our after-hours on-call rotation.”</a:t>
            </a:r>
          </a:p>
          <a:p>
            <a:pPr marL="0" indent="0" algn="ctr">
              <a:buNone/>
            </a:pPr>
            <a:endParaRPr lang="en-US" sz="2400" b="1" i="1" dirty="0"/>
          </a:p>
        </p:txBody>
      </p:sp>
      <p:sp>
        <p:nvSpPr>
          <p:cNvPr id="4" name="Content Placeholder 3"/>
          <p:cNvSpPr>
            <a:spLocks noGrp="1"/>
          </p:cNvSpPr>
          <p:nvPr>
            <p:ph sz="half" idx="2"/>
          </p:nvPr>
        </p:nvSpPr>
        <p:spPr/>
        <p:txBody>
          <a:bodyPr>
            <a:normAutofit/>
          </a:bodyPr>
          <a:lstStyle/>
          <a:p>
            <a:pPr marL="0" indent="0" algn="ctr">
              <a:buNone/>
            </a:pPr>
            <a:endParaRPr lang="en-US" sz="2000" b="1" i="1" dirty="0"/>
          </a:p>
          <a:p>
            <a:pPr marL="0" indent="0" algn="ctr">
              <a:buNone/>
            </a:pPr>
            <a:r>
              <a:rPr lang="en-US" sz="2400" b="1" i="1" dirty="0">
                <a:solidFill>
                  <a:schemeClr val="accent1"/>
                </a:solidFill>
              </a:rPr>
              <a:t>“We have an emergency duty team that I serve on with 15 other Student Affairs employees that handles after hours emergencies. Counseling Services and/or University Police handles emergencies during normal business hours.”</a:t>
            </a:r>
          </a:p>
        </p:txBody>
      </p:sp>
    </p:spTree>
    <p:extLst>
      <p:ext uri="{BB962C8B-B14F-4D97-AF65-F5344CB8AC3E}">
        <p14:creationId xmlns:p14="http://schemas.microsoft.com/office/powerpoint/2010/main" val="11716896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dirty="0">
                <a:latin typeface="+mn-lt"/>
              </a:rPr>
              <a:t>Additional Comments</a:t>
            </a:r>
          </a:p>
        </p:txBody>
      </p:sp>
      <p:sp>
        <p:nvSpPr>
          <p:cNvPr id="3" name="Content Placeholder 2"/>
          <p:cNvSpPr>
            <a:spLocks noGrp="1"/>
          </p:cNvSpPr>
          <p:nvPr>
            <p:ph sz="half" idx="1"/>
          </p:nvPr>
        </p:nvSpPr>
        <p:spPr/>
        <p:txBody>
          <a:bodyPr>
            <a:noAutofit/>
          </a:bodyPr>
          <a:lstStyle/>
          <a:p>
            <a:pPr marL="0" indent="0" algn="ctr">
              <a:buNone/>
            </a:pPr>
            <a:endParaRPr lang="en-US" sz="1200" b="1" i="1" dirty="0" smtClean="0">
              <a:solidFill>
                <a:schemeClr val="accent1"/>
              </a:solidFill>
            </a:endParaRPr>
          </a:p>
          <a:p>
            <a:pPr marL="0" indent="0" algn="ctr">
              <a:buNone/>
            </a:pPr>
            <a:r>
              <a:rPr lang="en-US" sz="2400" b="1" i="1" dirty="0" smtClean="0">
                <a:solidFill>
                  <a:schemeClr val="accent1"/>
                </a:solidFill>
              </a:rPr>
              <a:t>“</a:t>
            </a:r>
            <a:r>
              <a:rPr lang="en-US" sz="2400" b="1" i="1" dirty="0">
                <a:solidFill>
                  <a:schemeClr val="accent1"/>
                </a:solidFill>
              </a:rPr>
              <a:t>If it is an immediate crisis/emergency, that is handled by the police department and or counseling center clinical case manager.  I assist in follow up during business hours.”</a:t>
            </a:r>
          </a:p>
          <a:p>
            <a:pPr marL="0" indent="0" algn="ctr">
              <a:buNone/>
            </a:pPr>
            <a:endParaRPr lang="en-US" sz="900" b="1" i="1" dirty="0"/>
          </a:p>
          <a:p>
            <a:pPr marL="0" indent="0" algn="ctr">
              <a:buNone/>
            </a:pPr>
            <a:r>
              <a:rPr lang="en-US" sz="2400" b="1" i="1" dirty="0">
                <a:solidFill>
                  <a:schemeClr val="accent5"/>
                </a:solidFill>
              </a:rPr>
              <a:t>“Our counseling center operates a 24-hour crisis line, all clinicians take turns with call.”</a:t>
            </a:r>
          </a:p>
        </p:txBody>
      </p:sp>
      <p:sp>
        <p:nvSpPr>
          <p:cNvPr id="4" name="Content Placeholder 3"/>
          <p:cNvSpPr>
            <a:spLocks noGrp="1"/>
          </p:cNvSpPr>
          <p:nvPr>
            <p:ph sz="half" idx="2"/>
          </p:nvPr>
        </p:nvSpPr>
        <p:spPr/>
        <p:txBody>
          <a:bodyPr>
            <a:noAutofit/>
          </a:bodyPr>
          <a:lstStyle/>
          <a:p>
            <a:pPr marL="0" indent="0" algn="ctr">
              <a:buNone/>
            </a:pPr>
            <a:r>
              <a:rPr lang="en-US" sz="2400" b="1" i="1" dirty="0">
                <a:solidFill>
                  <a:srgbClr val="7030A0"/>
                </a:solidFill>
              </a:rPr>
              <a:t>“We have an after-hours emergency phone which rotates by week among a pool of volunteers (though it's in my job description to serve in this capacity).  I am the back-up to this person 50% of my time, so they are expected to call me when certain incidents happen for consultation and response (i.e. student death, fire, hospitalization, etc.).”</a:t>
            </a:r>
          </a:p>
        </p:txBody>
      </p:sp>
    </p:spTree>
    <p:extLst>
      <p:ext uri="{BB962C8B-B14F-4D97-AF65-F5344CB8AC3E}">
        <p14:creationId xmlns:p14="http://schemas.microsoft.com/office/powerpoint/2010/main" val="2058565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dirty="0" smtClean="0">
                <a:latin typeface="+mn-lt"/>
              </a:rPr>
              <a:t>Additional Comments</a:t>
            </a:r>
            <a:endParaRPr lang="en-US" dirty="0">
              <a:latin typeface="+mn-lt"/>
            </a:endParaRPr>
          </a:p>
        </p:txBody>
      </p:sp>
      <p:sp>
        <p:nvSpPr>
          <p:cNvPr id="3" name="Content Placeholder 2"/>
          <p:cNvSpPr>
            <a:spLocks noGrp="1"/>
          </p:cNvSpPr>
          <p:nvPr>
            <p:ph sz="half" idx="1"/>
          </p:nvPr>
        </p:nvSpPr>
        <p:spPr/>
        <p:txBody>
          <a:bodyPr>
            <a:normAutofit/>
          </a:bodyPr>
          <a:lstStyle/>
          <a:p>
            <a:pPr marL="0" indent="0" algn="ctr">
              <a:buNone/>
            </a:pPr>
            <a:endParaRPr lang="en-US" sz="3600" b="1" i="1" dirty="0" smtClean="0"/>
          </a:p>
          <a:p>
            <a:pPr marL="0" indent="0" algn="ctr">
              <a:buNone/>
            </a:pPr>
            <a:r>
              <a:rPr lang="en-US" sz="2400" b="1" i="1" dirty="0">
                <a:solidFill>
                  <a:schemeClr val="accent4"/>
                </a:solidFill>
              </a:rPr>
              <a:t>“I am the general mental health crisis responder, but in cases where I am unavailable we may use  our local CSB or our police department.  We also have a designated sexual assault crisis responder.”</a:t>
            </a:r>
          </a:p>
        </p:txBody>
      </p:sp>
      <p:sp>
        <p:nvSpPr>
          <p:cNvPr id="4" name="Content Placeholder 3"/>
          <p:cNvSpPr>
            <a:spLocks noGrp="1"/>
          </p:cNvSpPr>
          <p:nvPr>
            <p:ph sz="half" idx="2"/>
          </p:nvPr>
        </p:nvSpPr>
        <p:spPr/>
        <p:txBody>
          <a:bodyPr>
            <a:normAutofit/>
          </a:bodyPr>
          <a:lstStyle/>
          <a:p>
            <a:pPr marL="0" indent="0" algn="ctr">
              <a:buNone/>
            </a:pPr>
            <a:endParaRPr lang="en-US" sz="700" b="1" i="1" dirty="0">
              <a:solidFill>
                <a:schemeClr val="accent5">
                  <a:lumMod val="75000"/>
                </a:schemeClr>
              </a:solidFill>
            </a:endParaRPr>
          </a:p>
          <a:p>
            <a:pPr marL="0" indent="0" algn="ctr">
              <a:buNone/>
            </a:pPr>
            <a:r>
              <a:rPr lang="en-US" sz="2400" b="1" i="1" dirty="0" smtClean="0">
                <a:solidFill>
                  <a:schemeClr val="accent5">
                    <a:lumMod val="75000"/>
                  </a:schemeClr>
                </a:solidFill>
              </a:rPr>
              <a:t>“</a:t>
            </a:r>
            <a:r>
              <a:rPr lang="en-US" sz="2400" b="1" i="1" dirty="0">
                <a:solidFill>
                  <a:schemeClr val="accent5">
                    <a:lumMod val="75000"/>
                  </a:schemeClr>
                </a:solidFill>
              </a:rPr>
              <a:t>I play a role in threat assessment/crisis management and also being the collector of information, which I'm called on to disseminate. I make sure all the dots are being connected, while also thinking ahead to supports needed once the dust settles.”</a:t>
            </a:r>
          </a:p>
        </p:txBody>
      </p:sp>
    </p:spTree>
    <p:extLst>
      <p:ext uri="{BB962C8B-B14F-4D97-AF65-F5344CB8AC3E}">
        <p14:creationId xmlns:p14="http://schemas.microsoft.com/office/powerpoint/2010/main" val="3576435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Quality Review and Assessment</a:t>
            </a:r>
          </a:p>
        </p:txBody>
      </p:sp>
    </p:spTree>
    <p:extLst>
      <p:ext uri="{BB962C8B-B14F-4D97-AF65-F5344CB8AC3E}">
        <p14:creationId xmlns:p14="http://schemas.microsoft.com/office/powerpoint/2010/main" val="352040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004843695"/>
              </p:ext>
            </p:extLst>
          </p:nvPr>
        </p:nvGraphicFramePr>
        <p:xfrm>
          <a:off x="622301" y="673100"/>
          <a:ext cx="10972800" cy="55069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88089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1342634245"/>
              </p:ext>
            </p:extLst>
          </p:nvPr>
        </p:nvGraphicFramePr>
        <p:xfrm>
          <a:off x="620486" y="666755"/>
          <a:ext cx="10951027" cy="5514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497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1133723760"/>
              </p:ext>
            </p:extLst>
          </p:nvPr>
        </p:nvGraphicFramePr>
        <p:xfrm>
          <a:off x="609600" y="685800"/>
          <a:ext cx="10961913"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3497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Behavioral Intervention Teams</a:t>
            </a:r>
          </a:p>
        </p:txBody>
      </p:sp>
    </p:spTree>
    <p:extLst>
      <p:ext uri="{BB962C8B-B14F-4D97-AF65-F5344CB8AC3E}">
        <p14:creationId xmlns:p14="http://schemas.microsoft.com/office/powerpoint/2010/main" val="1319172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3962301106"/>
              </p:ext>
            </p:extLst>
          </p:nvPr>
        </p:nvGraphicFramePr>
        <p:xfrm>
          <a:off x="609600" y="657230"/>
          <a:ext cx="10961914" cy="5505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57934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993625104"/>
              </p:ext>
            </p:extLst>
          </p:nvPr>
        </p:nvGraphicFramePr>
        <p:xfrm>
          <a:off x="609600" y="711200"/>
          <a:ext cx="10972800" cy="546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0878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42673819"/>
              </p:ext>
            </p:extLst>
          </p:nvPr>
        </p:nvGraphicFramePr>
        <p:xfrm>
          <a:off x="620486" y="666756"/>
          <a:ext cx="10983685" cy="5495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67556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mn-lt"/>
              </a:rPr>
              <a:t>Consequences of Not </a:t>
            </a:r>
            <a:r>
              <a:rPr lang="en-US" sz="3600" dirty="0">
                <a:latin typeface="+mn-lt"/>
              </a:rPr>
              <a:t>M</a:t>
            </a:r>
            <a:r>
              <a:rPr lang="en-US" sz="3600" dirty="0" smtClean="0">
                <a:latin typeface="+mn-lt"/>
              </a:rPr>
              <a:t>eeting</a:t>
            </a:r>
            <a:endParaRPr lang="en-US" sz="3600" dirty="0">
              <a:latin typeface="+mn-lt"/>
            </a:endParaRPr>
          </a:p>
        </p:txBody>
      </p:sp>
      <p:sp>
        <p:nvSpPr>
          <p:cNvPr id="3" name="Content Placeholder 2"/>
          <p:cNvSpPr>
            <a:spLocks noGrp="1"/>
          </p:cNvSpPr>
          <p:nvPr>
            <p:ph idx="1"/>
          </p:nvPr>
        </p:nvSpPr>
        <p:spPr/>
        <p:txBody>
          <a:bodyPr/>
          <a:lstStyle/>
          <a:p>
            <a:r>
              <a:rPr lang="en-US" sz="2400" dirty="0" smtClean="0">
                <a:latin typeface="Calibri Light" panose="020F0302020204030204" pitchFamily="34" charset="0"/>
              </a:rPr>
              <a:t>Common tactics used include:</a:t>
            </a:r>
          </a:p>
          <a:p>
            <a:pPr lvl="1">
              <a:lnSpc>
                <a:spcPct val="100000"/>
              </a:lnSpc>
            </a:pPr>
            <a:r>
              <a:rPr lang="en-US" dirty="0" smtClean="0">
                <a:latin typeface="Calibri Light" panose="020F0302020204030204" pitchFamily="34" charset="0"/>
              </a:rPr>
              <a:t>Conduct/sanctions</a:t>
            </a:r>
          </a:p>
          <a:p>
            <a:pPr lvl="1">
              <a:lnSpc>
                <a:spcPct val="100000"/>
              </a:lnSpc>
            </a:pPr>
            <a:r>
              <a:rPr lang="en-US" dirty="0" smtClean="0">
                <a:latin typeface="Calibri Light" panose="020F0302020204030204" pitchFamily="34" charset="0"/>
              </a:rPr>
              <a:t>Holds</a:t>
            </a:r>
          </a:p>
          <a:p>
            <a:pPr lvl="1">
              <a:lnSpc>
                <a:spcPct val="100000"/>
              </a:lnSpc>
            </a:pPr>
            <a:r>
              <a:rPr lang="en-US" dirty="0" smtClean="0">
                <a:latin typeface="Calibri Light" panose="020F0302020204030204" pitchFamily="34" charset="0"/>
              </a:rPr>
              <a:t>Behavioral contract</a:t>
            </a:r>
          </a:p>
          <a:p>
            <a:pPr lvl="1"/>
            <a:endParaRPr lang="en-US" dirty="0" smtClean="0">
              <a:latin typeface="Calibri Light" panose="020F0302020204030204" pitchFamily="34" charset="0"/>
            </a:endParaRPr>
          </a:p>
          <a:p>
            <a:pPr>
              <a:lnSpc>
                <a:spcPct val="100000"/>
              </a:lnSpc>
            </a:pPr>
            <a:r>
              <a:rPr lang="en-US" sz="2400" dirty="0" smtClean="0">
                <a:latin typeface="Calibri Light" panose="020F0302020204030204" pitchFamily="34" charset="0"/>
              </a:rPr>
              <a:t>Many responses mentioned:</a:t>
            </a:r>
          </a:p>
          <a:p>
            <a:pPr lvl="1">
              <a:lnSpc>
                <a:spcPct val="100000"/>
              </a:lnSpc>
            </a:pPr>
            <a:r>
              <a:rPr lang="en-US" dirty="0" smtClean="0">
                <a:latin typeface="Calibri Light" panose="020F0302020204030204" pitchFamily="34" charset="0"/>
              </a:rPr>
              <a:t>Case-by-case nature of how determinations are made</a:t>
            </a:r>
          </a:p>
          <a:p>
            <a:pPr lvl="1">
              <a:lnSpc>
                <a:spcPct val="100000"/>
              </a:lnSpc>
            </a:pPr>
            <a:r>
              <a:rPr lang="en-US" dirty="0" smtClean="0">
                <a:latin typeface="Calibri Light" panose="020F0302020204030204" pitchFamily="34" charset="0"/>
              </a:rPr>
              <a:t>Not able to “require” meetings</a:t>
            </a:r>
          </a:p>
          <a:p>
            <a:pPr lvl="2">
              <a:lnSpc>
                <a:spcPct val="100000"/>
              </a:lnSpc>
            </a:pPr>
            <a:r>
              <a:rPr lang="en-US" sz="2400" dirty="0" smtClean="0">
                <a:latin typeface="Calibri Light" panose="020F0302020204030204" pitchFamily="34" charset="0"/>
              </a:rPr>
              <a:t>Encourage response</a:t>
            </a:r>
          </a:p>
          <a:p>
            <a:endParaRPr lang="en-US" dirty="0">
              <a:latin typeface="Calibri Light" panose="020F0302020204030204" pitchFamily="34" charset="0"/>
            </a:endParaRPr>
          </a:p>
        </p:txBody>
      </p:sp>
    </p:spTree>
    <p:extLst>
      <p:ext uri="{BB962C8B-B14F-4D97-AF65-F5344CB8AC3E}">
        <p14:creationId xmlns:p14="http://schemas.microsoft.com/office/powerpoint/2010/main" val="2949148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38561633"/>
              </p:ext>
            </p:extLst>
          </p:nvPr>
        </p:nvGraphicFramePr>
        <p:xfrm>
          <a:off x="609599" y="666754"/>
          <a:ext cx="10994571" cy="5505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53121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50011435"/>
              </p:ext>
            </p:extLst>
          </p:nvPr>
        </p:nvGraphicFramePr>
        <p:xfrm>
          <a:off x="609600" y="685805"/>
          <a:ext cx="10983685" cy="5476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11616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01154252"/>
              </p:ext>
            </p:extLst>
          </p:nvPr>
        </p:nvGraphicFramePr>
        <p:xfrm>
          <a:off x="609600" y="685805"/>
          <a:ext cx="10998200" cy="5460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1481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808970570"/>
              </p:ext>
            </p:extLst>
          </p:nvPr>
        </p:nvGraphicFramePr>
        <p:xfrm>
          <a:off x="598714" y="676281"/>
          <a:ext cx="10994572" cy="54673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2938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Future Surveys</a:t>
            </a:r>
          </a:p>
        </p:txBody>
      </p:sp>
    </p:spTree>
    <p:extLst>
      <p:ext uri="{BB962C8B-B14F-4D97-AF65-F5344CB8AC3E}">
        <p14:creationId xmlns:p14="http://schemas.microsoft.com/office/powerpoint/2010/main" val="1196500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What would you like to see?</a:t>
            </a:r>
          </a:p>
        </p:txBody>
      </p:sp>
      <p:sp>
        <p:nvSpPr>
          <p:cNvPr id="3" name="Content Placeholder 2"/>
          <p:cNvSpPr>
            <a:spLocks noGrp="1"/>
          </p:cNvSpPr>
          <p:nvPr>
            <p:ph idx="1"/>
          </p:nvPr>
        </p:nvSpPr>
        <p:spPr/>
        <p:txBody>
          <a:bodyPr/>
          <a:lstStyle/>
          <a:p>
            <a:r>
              <a:rPr lang="en-US" dirty="0" smtClean="0">
                <a:latin typeface="+mj-lt"/>
              </a:rPr>
              <a:t>Poll Everywhere</a:t>
            </a:r>
          </a:p>
        </p:txBody>
      </p:sp>
    </p:spTree>
    <p:extLst>
      <p:ext uri="{BB962C8B-B14F-4D97-AF65-F5344CB8AC3E}">
        <p14:creationId xmlns:p14="http://schemas.microsoft.com/office/powerpoint/2010/main" val="983083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Questions?</a:t>
            </a:r>
            <a:endParaRPr lang="en-US" dirty="0">
              <a:latin typeface="+mn-lt"/>
            </a:endParaRPr>
          </a:p>
        </p:txBody>
      </p:sp>
    </p:spTree>
    <p:extLst>
      <p:ext uri="{BB962C8B-B14F-4D97-AF65-F5344CB8AC3E}">
        <p14:creationId xmlns:p14="http://schemas.microsoft.com/office/powerpoint/2010/main" val="212480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32565612"/>
              </p:ext>
            </p:extLst>
          </p:nvPr>
        </p:nvGraphicFramePr>
        <p:xfrm>
          <a:off x="613833" y="698500"/>
          <a:ext cx="10984770" cy="548888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flipV="1">
            <a:off x="4555763" y="1485981"/>
            <a:ext cx="188245" cy="189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flipH="1" flipV="1">
            <a:off x="4555763" y="1844688"/>
            <a:ext cx="188245" cy="1938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44008" y="1406220"/>
            <a:ext cx="2899442" cy="738664"/>
          </a:xfrm>
          <a:prstGeom prst="rect">
            <a:avLst/>
          </a:prstGeom>
          <a:noFill/>
        </p:spPr>
        <p:txBody>
          <a:bodyPr wrap="square" rtlCol="0">
            <a:spAutoFit/>
          </a:bodyPr>
          <a:lstStyle/>
          <a:p>
            <a:r>
              <a:rPr lang="en-US" dirty="0" smtClean="0"/>
              <a:t>Range of multiple responses</a:t>
            </a:r>
          </a:p>
          <a:p>
            <a:endParaRPr lang="en-US" sz="600" dirty="0" smtClean="0"/>
          </a:p>
          <a:p>
            <a:r>
              <a:rPr lang="en-US" dirty="0" smtClean="0"/>
              <a:t>Single response</a:t>
            </a:r>
            <a:endParaRPr lang="en-US" dirty="0"/>
          </a:p>
        </p:txBody>
      </p:sp>
    </p:spTree>
    <p:extLst>
      <p:ext uri="{BB962C8B-B14F-4D97-AF65-F5344CB8AC3E}">
        <p14:creationId xmlns:p14="http://schemas.microsoft.com/office/powerpoint/2010/main" val="194156933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9"/>
          <p:cNvGraphicFramePr>
            <a:graphicFrameLocks noGrp="1"/>
          </p:cNvGraphicFramePr>
          <p:nvPr>
            <p:ph idx="1"/>
            <p:extLst>
              <p:ext uri="{D42A27DB-BD31-4B8C-83A1-F6EECF244321}">
                <p14:modId xmlns:p14="http://schemas.microsoft.com/office/powerpoint/2010/main" val="3866306838"/>
              </p:ext>
            </p:extLst>
          </p:nvPr>
        </p:nvGraphicFramePr>
        <p:xfrm>
          <a:off x="596900" y="660401"/>
          <a:ext cx="10985499" cy="551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25385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0">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58257207"/>
              </p:ext>
            </p:extLst>
          </p:nvPr>
        </p:nvGraphicFramePr>
        <p:xfrm>
          <a:off x="609600" y="663192"/>
          <a:ext cx="11005457" cy="5506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6957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Respondents</a:t>
            </a:r>
          </a:p>
        </p:txBody>
      </p:sp>
    </p:spTree>
    <p:extLst>
      <p:ext uri="{BB962C8B-B14F-4D97-AF65-F5344CB8AC3E}">
        <p14:creationId xmlns:p14="http://schemas.microsoft.com/office/powerpoint/2010/main" val="395706907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15976</TotalTime>
  <Words>2651</Words>
  <Application>Microsoft Macintosh PowerPoint</Application>
  <PresentationFormat>Custom</PresentationFormat>
  <Paragraphs>405</Paragraphs>
  <Slides>52</Slides>
  <Notes>50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HECMA Membership Survey:   Patterns and Trends</vt:lpstr>
      <vt:lpstr>Poll Everywhere</vt:lpstr>
      <vt:lpstr>Salary Analysis</vt:lpstr>
      <vt:lpstr>PowerPoint Presentation</vt:lpstr>
      <vt:lpstr>PowerPoint Presentation</vt:lpstr>
      <vt:lpstr>PowerPoint Presentation</vt:lpstr>
      <vt:lpstr>PowerPoint Presentation</vt:lpstr>
      <vt:lpstr>PowerPoint Presentation</vt:lpstr>
      <vt:lpstr>Respondents</vt:lpstr>
      <vt:lpstr>PowerPoint Presentation</vt:lpstr>
      <vt:lpstr>PowerPoint Presentation</vt:lpstr>
      <vt:lpstr>PowerPoint Presentation</vt:lpstr>
      <vt:lpstr>PowerPoint Presentation</vt:lpstr>
      <vt:lpstr>Case Managers</vt:lpstr>
      <vt:lpstr>CASE MANAGER TO STUDENT RATIO Approximately 1:12,425</vt:lpstr>
      <vt:lpstr>Evaluation Rubric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HECMA Recognized Case Management Models</vt:lpstr>
      <vt:lpstr>PowerPoint Presentation</vt:lpstr>
      <vt:lpstr>PowerPoint Presentation</vt:lpstr>
      <vt:lpstr>PowerPoint Presentation</vt:lpstr>
      <vt:lpstr>PowerPoint Presentation</vt:lpstr>
      <vt:lpstr>Emergency/Crisis Response</vt:lpstr>
      <vt:lpstr>PowerPoint Presentation</vt:lpstr>
      <vt:lpstr>Responsibility for Crisis/Emergency Response</vt:lpstr>
      <vt:lpstr>PowerPoint Presentation</vt:lpstr>
      <vt:lpstr>Additional Comments</vt:lpstr>
      <vt:lpstr>Additional Comments</vt:lpstr>
      <vt:lpstr>Additional Comments</vt:lpstr>
      <vt:lpstr>Quality Review and Assessment</vt:lpstr>
      <vt:lpstr>PowerPoint Presentation</vt:lpstr>
      <vt:lpstr>PowerPoint Presentation</vt:lpstr>
      <vt:lpstr>Behavioral Intervention Teams</vt:lpstr>
      <vt:lpstr>PowerPoint Presentation</vt:lpstr>
      <vt:lpstr>PowerPoint Presentation</vt:lpstr>
      <vt:lpstr>PowerPoint Presentation</vt:lpstr>
      <vt:lpstr>Consequences of Not Meeting</vt:lpstr>
      <vt:lpstr>PowerPoint Presentation</vt:lpstr>
      <vt:lpstr>PowerPoint Presentation</vt:lpstr>
      <vt:lpstr>PowerPoint Presentation</vt:lpstr>
      <vt:lpstr>Future Surveys</vt:lpstr>
      <vt:lpstr>What would you like to see?</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HECMA Data</dc:title>
  <dc:creator>GradAssist, OCC</dc:creator>
  <cp:lastModifiedBy>Adrienne Slaughter</cp:lastModifiedBy>
  <cp:revision>223</cp:revision>
  <cp:lastPrinted>2015-06-08T07:29:39Z</cp:lastPrinted>
  <dcterms:created xsi:type="dcterms:W3CDTF">2015-04-24T17:30:25Z</dcterms:created>
  <dcterms:modified xsi:type="dcterms:W3CDTF">2015-06-11T03:36:18Z</dcterms:modified>
</cp:coreProperties>
</file>